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1" r:id="rId6"/>
  </p:sldMasterIdLst>
  <p:notesMasterIdLst>
    <p:notesMasterId r:id="rId36"/>
  </p:notesMasterIdLst>
  <p:sldIdLst>
    <p:sldId id="256" r:id="rId7"/>
    <p:sldId id="257" r:id="rId8"/>
    <p:sldId id="262" r:id="rId9"/>
    <p:sldId id="263" r:id="rId10"/>
    <p:sldId id="281" r:id="rId11"/>
    <p:sldId id="280" r:id="rId12"/>
    <p:sldId id="264" r:id="rId13"/>
    <p:sldId id="265" r:id="rId14"/>
    <p:sldId id="259" r:id="rId15"/>
    <p:sldId id="260" r:id="rId16"/>
    <p:sldId id="266" r:id="rId17"/>
    <p:sldId id="279" r:id="rId18"/>
    <p:sldId id="285" r:id="rId19"/>
    <p:sldId id="289" r:id="rId20"/>
    <p:sldId id="290" r:id="rId21"/>
    <p:sldId id="291" r:id="rId22"/>
    <p:sldId id="288" r:id="rId23"/>
    <p:sldId id="268" r:id="rId24"/>
    <p:sldId id="278" r:id="rId25"/>
    <p:sldId id="2145707566" r:id="rId26"/>
    <p:sldId id="2145707568" r:id="rId27"/>
    <p:sldId id="269" r:id="rId28"/>
    <p:sldId id="2145707569" r:id="rId29"/>
    <p:sldId id="2145707567" r:id="rId30"/>
    <p:sldId id="2145707572" r:id="rId31"/>
    <p:sldId id="2145707575" r:id="rId32"/>
    <p:sldId id="354" r:id="rId33"/>
    <p:sldId id="277" r:id="rId34"/>
    <p:sldId id="214570757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5C1E16-9B56-45F2-8198-CE93C746C12F}" v="17" dt="2026-07-20T16:40:06.4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1" autoAdjust="0"/>
    <p:restoredTop sz="72739" autoAdjust="0"/>
  </p:normalViewPr>
  <p:slideViewPr>
    <p:cSldViewPr snapToGrid="0">
      <p:cViewPr varScale="1">
        <p:scale>
          <a:sx n="115" d="100"/>
          <a:sy n="115" d="100"/>
        </p:scale>
        <p:origin x="190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heme" Target="theme/theme1.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616FC4-0798-4323-A27C-2E717046F2C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44ACA66B-99F5-448A-AFD3-8341A71E52EF}">
      <dgm:prSet phldrT="[Text]" phldr="0" custT="1"/>
      <dgm:spPr>
        <a:solidFill>
          <a:srgbClr val="1CAC3E"/>
        </a:solidFill>
      </dgm:spPr>
      <dgm:t>
        <a:bodyPr/>
        <a:lstStyle/>
        <a:p>
          <a:r>
            <a:rPr lang="en-GB" sz="2800" dirty="0">
              <a:solidFill>
                <a:schemeClr val="bg1"/>
              </a:solidFill>
            </a:rPr>
            <a:t>Ranked 5</a:t>
          </a:r>
          <a:r>
            <a:rPr lang="en-GB" sz="2800" baseline="30000" dirty="0">
              <a:solidFill>
                <a:schemeClr val="bg1"/>
              </a:solidFill>
            </a:rPr>
            <a:t>th</a:t>
          </a:r>
          <a:r>
            <a:rPr lang="en-GB" sz="2800" dirty="0">
              <a:solidFill>
                <a:schemeClr val="bg1"/>
              </a:solidFill>
            </a:rPr>
            <a:t> University for Apprenticeships </a:t>
          </a:r>
        </a:p>
        <a:p>
          <a:r>
            <a:rPr lang="en-GB" sz="1200" dirty="0">
              <a:solidFill>
                <a:schemeClr val="bg1"/>
              </a:solidFill>
            </a:rPr>
            <a:t>(Large providers with over 500 starts in 24/25)</a:t>
          </a:r>
        </a:p>
      </dgm:t>
    </dgm:pt>
    <dgm:pt modelId="{3891FF1E-BDEB-4040-BF3F-CAB8A84020FF}" type="parTrans" cxnId="{DF5925DE-1748-4B54-80EA-A01EE42DBB6D}">
      <dgm:prSet/>
      <dgm:spPr/>
      <dgm:t>
        <a:bodyPr/>
        <a:lstStyle/>
        <a:p>
          <a:endParaRPr lang="en-GB"/>
        </a:p>
      </dgm:t>
    </dgm:pt>
    <dgm:pt modelId="{D8E17425-727E-40FE-A1CE-2DCE15F7B27B}" type="sibTrans" cxnId="{DF5925DE-1748-4B54-80EA-A01EE42DBB6D}">
      <dgm:prSet/>
      <dgm:spPr/>
      <dgm:t>
        <a:bodyPr/>
        <a:lstStyle/>
        <a:p>
          <a:endParaRPr lang="en-GB"/>
        </a:p>
      </dgm:t>
    </dgm:pt>
    <dgm:pt modelId="{578214E2-EC54-41E6-B640-A7B63A82A66F}">
      <dgm:prSet phldrT="[Text]" phldr="0" custT="1"/>
      <dgm:spPr>
        <a:solidFill>
          <a:srgbClr val="1CAC3E"/>
        </a:solidFill>
      </dgm:spPr>
      <dgm:t>
        <a:bodyPr/>
        <a:lstStyle/>
        <a:p>
          <a:r>
            <a:rPr lang="en-GB" sz="2800" dirty="0">
              <a:solidFill>
                <a:schemeClr val="bg1"/>
              </a:solidFill>
            </a:rPr>
            <a:t>2024 Times Higher  award for Widening Participation</a:t>
          </a:r>
        </a:p>
      </dgm:t>
    </dgm:pt>
    <dgm:pt modelId="{2E94A188-0179-43C3-9C47-66310EEC9A72}" type="parTrans" cxnId="{3561DA50-F333-474E-A09C-5700F677F4B4}">
      <dgm:prSet/>
      <dgm:spPr/>
      <dgm:t>
        <a:bodyPr/>
        <a:lstStyle/>
        <a:p>
          <a:endParaRPr lang="en-GB"/>
        </a:p>
      </dgm:t>
    </dgm:pt>
    <dgm:pt modelId="{3E9E507C-99D3-42DC-89DF-AE7079F2A626}" type="sibTrans" cxnId="{3561DA50-F333-474E-A09C-5700F677F4B4}">
      <dgm:prSet/>
      <dgm:spPr/>
      <dgm:t>
        <a:bodyPr/>
        <a:lstStyle/>
        <a:p>
          <a:endParaRPr lang="en-GB"/>
        </a:p>
      </dgm:t>
    </dgm:pt>
    <dgm:pt modelId="{32D5A37C-801B-4AAD-BCA1-D223AEE485A6}">
      <dgm:prSet phldrT="[Text]" phldr="0" custT="1"/>
      <dgm:spPr>
        <a:solidFill>
          <a:srgbClr val="1CAC3E"/>
        </a:solidFill>
      </dgm:spPr>
      <dgm:t>
        <a:bodyPr/>
        <a:lstStyle/>
        <a:p>
          <a:r>
            <a:rPr lang="en-GB" sz="3000" dirty="0">
              <a:solidFill>
                <a:schemeClr val="bg1"/>
              </a:solidFill>
            </a:rPr>
            <a:t>Ofsted Good</a:t>
          </a:r>
        </a:p>
        <a:p>
          <a:r>
            <a:rPr lang="en-GB" sz="1800" dirty="0">
              <a:solidFill>
                <a:schemeClr val="bg1"/>
              </a:solidFill>
            </a:rPr>
            <a:t>2024</a:t>
          </a:r>
        </a:p>
      </dgm:t>
    </dgm:pt>
    <dgm:pt modelId="{EC32C101-C576-47B0-B54C-C14FE17892B5}" type="parTrans" cxnId="{82DCCDED-2275-4B93-9DC4-8C3B66182D98}">
      <dgm:prSet/>
      <dgm:spPr/>
      <dgm:t>
        <a:bodyPr/>
        <a:lstStyle/>
        <a:p>
          <a:endParaRPr lang="en-GB"/>
        </a:p>
      </dgm:t>
    </dgm:pt>
    <dgm:pt modelId="{01811BF0-66AB-4A3D-8E76-374C3CCD21DC}" type="sibTrans" cxnId="{82DCCDED-2275-4B93-9DC4-8C3B66182D98}">
      <dgm:prSet/>
      <dgm:spPr/>
      <dgm:t>
        <a:bodyPr/>
        <a:lstStyle/>
        <a:p>
          <a:endParaRPr lang="en-GB"/>
        </a:p>
      </dgm:t>
    </dgm:pt>
    <dgm:pt modelId="{94D8A371-1257-45C9-A54E-5EC15E10AD4B}">
      <dgm:prSet phldrT="[Text]" phldr="0" custT="1"/>
      <dgm:spPr>
        <a:solidFill>
          <a:srgbClr val="1CAC3E"/>
        </a:solidFill>
      </dgm:spPr>
      <dgm:t>
        <a:bodyPr/>
        <a:lstStyle/>
        <a:p>
          <a:r>
            <a:rPr lang="en-GB" sz="3200" dirty="0">
              <a:solidFill>
                <a:schemeClr val="bg1"/>
              </a:solidFill>
            </a:rPr>
            <a:t>950 apprenticeship starts per year</a:t>
          </a:r>
        </a:p>
      </dgm:t>
    </dgm:pt>
    <dgm:pt modelId="{3A1F4D79-BD59-415E-8E37-F236266AD92C}" type="parTrans" cxnId="{A504ABD5-BCF5-45C9-8A6E-520FA2B1D3BE}">
      <dgm:prSet/>
      <dgm:spPr/>
      <dgm:t>
        <a:bodyPr/>
        <a:lstStyle/>
        <a:p>
          <a:endParaRPr lang="en-GB"/>
        </a:p>
      </dgm:t>
    </dgm:pt>
    <dgm:pt modelId="{32E9173F-9F2F-4FEC-B258-1E3A678250D3}" type="sibTrans" cxnId="{A504ABD5-BCF5-45C9-8A6E-520FA2B1D3BE}">
      <dgm:prSet/>
      <dgm:spPr/>
      <dgm:t>
        <a:bodyPr/>
        <a:lstStyle/>
        <a:p>
          <a:endParaRPr lang="en-GB"/>
        </a:p>
      </dgm:t>
    </dgm:pt>
    <dgm:pt modelId="{B654170C-6635-45F3-A9C0-FEE4A78BBED1}">
      <dgm:prSet phldrT="[Text]" phldr="0" custT="1"/>
      <dgm:spPr>
        <a:solidFill>
          <a:srgbClr val="1CAC3E"/>
        </a:solidFill>
      </dgm:spPr>
      <dgm:t>
        <a:bodyPr/>
        <a:lstStyle/>
        <a:p>
          <a:r>
            <a:rPr lang="en-GB" sz="3200" dirty="0">
              <a:solidFill>
                <a:schemeClr val="bg1"/>
              </a:solidFill>
            </a:rPr>
            <a:t>2,500 completions and counting</a:t>
          </a:r>
        </a:p>
      </dgm:t>
    </dgm:pt>
    <dgm:pt modelId="{C08FE1C4-6D09-4074-AEBA-C1F658EDE67A}" type="parTrans" cxnId="{9CE7D037-A16E-4A84-BA62-74D469B8CF73}">
      <dgm:prSet/>
      <dgm:spPr/>
      <dgm:t>
        <a:bodyPr/>
        <a:lstStyle/>
        <a:p>
          <a:endParaRPr lang="en-GB"/>
        </a:p>
      </dgm:t>
    </dgm:pt>
    <dgm:pt modelId="{3140492D-9F7E-47B1-A717-CDA942ABE0C4}" type="sibTrans" cxnId="{9CE7D037-A16E-4A84-BA62-74D469B8CF73}">
      <dgm:prSet/>
      <dgm:spPr/>
      <dgm:t>
        <a:bodyPr/>
        <a:lstStyle/>
        <a:p>
          <a:endParaRPr lang="en-GB"/>
        </a:p>
      </dgm:t>
    </dgm:pt>
    <dgm:pt modelId="{B6C9201A-B43E-464D-8341-0B7F3CE88E22}">
      <dgm:prSet phldrT="[Text]" phldr="0" custT="1"/>
      <dgm:spPr>
        <a:solidFill>
          <a:srgbClr val="1CAC3E"/>
        </a:solidFill>
      </dgm:spPr>
      <dgm:t>
        <a:bodyPr/>
        <a:lstStyle/>
        <a:p>
          <a:r>
            <a:rPr lang="en-GB" sz="2800" dirty="0">
              <a:solidFill>
                <a:schemeClr val="bg1"/>
              </a:solidFill>
            </a:rPr>
            <a:t>84% </a:t>
          </a:r>
        </a:p>
        <a:p>
          <a:r>
            <a:rPr lang="en-GB" sz="2800" dirty="0">
              <a:solidFill>
                <a:schemeClr val="bg1"/>
              </a:solidFill>
            </a:rPr>
            <a:t>Qualification Achievement Rate</a:t>
          </a:r>
        </a:p>
      </dgm:t>
    </dgm:pt>
    <dgm:pt modelId="{1F378BCC-306C-41EA-870D-2B8311C6D922}" type="parTrans" cxnId="{08102F66-F9C8-410E-88AB-6AE06504FA4D}">
      <dgm:prSet/>
      <dgm:spPr/>
      <dgm:t>
        <a:bodyPr/>
        <a:lstStyle/>
        <a:p>
          <a:endParaRPr lang="en-GB"/>
        </a:p>
      </dgm:t>
    </dgm:pt>
    <dgm:pt modelId="{0957D395-8EED-46C0-99DB-B3C4D1EBE182}" type="sibTrans" cxnId="{08102F66-F9C8-410E-88AB-6AE06504FA4D}">
      <dgm:prSet/>
      <dgm:spPr/>
      <dgm:t>
        <a:bodyPr/>
        <a:lstStyle/>
        <a:p>
          <a:endParaRPr lang="en-GB"/>
        </a:p>
      </dgm:t>
    </dgm:pt>
    <dgm:pt modelId="{B57FEDD9-DA71-43DA-BDE8-7BC7291D96AB}" type="pres">
      <dgm:prSet presAssocID="{76616FC4-0798-4323-A27C-2E717046F2C7}" presName="diagram" presStyleCnt="0">
        <dgm:presLayoutVars>
          <dgm:dir/>
          <dgm:resizeHandles val="exact"/>
        </dgm:presLayoutVars>
      </dgm:prSet>
      <dgm:spPr/>
    </dgm:pt>
    <dgm:pt modelId="{198DD17C-1A79-4DC9-ADDC-32759997BD3F}" type="pres">
      <dgm:prSet presAssocID="{44ACA66B-99F5-448A-AFD3-8341A71E52EF}" presName="node" presStyleLbl="node1" presStyleIdx="0" presStyleCnt="6">
        <dgm:presLayoutVars>
          <dgm:bulletEnabled val="1"/>
        </dgm:presLayoutVars>
      </dgm:prSet>
      <dgm:spPr/>
    </dgm:pt>
    <dgm:pt modelId="{2E6FEBF6-FB7C-4B4C-8193-6EC24067B7B8}" type="pres">
      <dgm:prSet presAssocID="{D8E17425-727E-40FE-A1CE-2DCE15F7B27B}" presName="sibTrans" presStyleCnt="0"/>
      <dgm:spPr/>
    </dgm:pt>
    <dgm:pt modelId="{E13C7990-8996-4DEB-8D88-47487CBC14E0}" type="pres">
      <dgm:prSet presAssocID="{B6C9201A-B43E-464D-8341-0B7F3CE88E22}" presName="node" presStyleLbl="node1" presStyleIdx="1" presStyleCnt="6">
        <dgm:presLayoutVars>
          <dgm:bulletEnabled val="1"/>
        </dgm:presLayoutVars>
      </dgm:prSet>
      <dgm:spPr/>
    </dgm:pt>
    <dgm:pt modelId="{941782CF-A8B0-4A53-B126-CB476181174C}" type="pres">
      <dgm:prSet presAssocID="{0957D395-8EED-46C0-99DB-B3C4D1EBE182}" presName="sibTrans" presStyleCnt="0"/>
      <dgm:spPr/>
    </dgm:pt>
    <dgm:pt modelId="{2A51F75E-485C-4735-B0DB-8511B85863CD}" type="pres">
      <dgm:prSet presAssocID="{578214E2-EC54-41E6-B640-A7B63A82A66F}" presName="node" presStyleLbl="node1" presStyleIdx="2" presStyleCnt="6">
        <dgm:presLayoutVars>
          <dgm:bulletEnabled val="1"/>
        </dgm:presLayoutVars>
      </dgm:prSet>
      <dgm:spPr/>
    </dgm:pt>
    <dgm:pt modelId="{D92A5894-A72C-4813-9D8C-EE8420E00C1D}" type="pres">
      <dgm:prSet presAssocID="{3E9E507C-99D3-42DC-89DF-AE7079F2A626}" presName="sibTrans" presStyleCnt="0"/>
      <dgm:spPr/>
    </dgm:pt>
    <dgm:pt modelId="{6013D3FB-A39E-4A62-BCFE-61CBA4381B16}" type="pres">
      <dgm:prSet presAssocID="{32D5A37C-801B-4AAD-BCA1-D223AEE485A6}" presName="node" presStyleLbl="node1" presStyleIdx="3" presStyleCnt="6">
        <dgm:presLayoutVars>
          <dgm:bulletEnabled val="1"/>
        </dgm:presLayoutVars>
      </dgm:prSet>
      <dgm:spPr/>
    </dgm:pt>
    <dgm:pt modelId="{5B126494-AA6A-4EE0-810D-E437FFB46811}" type="pres">
      <dgm:prSet presAssocID="{01811BF0-66AB-4A3D-8E76-374C3CCD21DC}" presName="sibTrans" presStyleCnt="0"/>
      <dgm:spPr/>
    </dgm:pt>
    <dgm:pt modelId="{3B1B8A10-94BE-4CB5-9843-4F140B8EBE33}" type="pres">
      <dgm:prSet presAssocID="{94D8A371-1257-45C9-A54E-5EC15E10AD4B}" presName="node" presStyleLbl="node1" presStyleIdx="4" presStyleCnt="6">
        <dgm:presLayoutVars>
          <dgm:bulletEnabled val="1"/>
        </dgm:presLayoutVars>
      </dgm:prSet>
      <dgm:spPr/>
    </dgm:pt>
    <dgm:pt modelId="{DF69B7E0-E64F-43E5-ADBD-2528E0AEC091}" type="pres">
      <dgm:prSet presAssocID="{32E9173F-9F2F-4FEC-B258-1E3A678250D3}" presName="sibTrans" presStyleCnt="0"/>
      <dgm:spPr/>
    </dgm:pt>
    <dgm:pt modelId="{87FBD628-62A6-41CD-A6D3-1A7E821540FB}" type="pres">
      <dgm:prSet presAssocID="{B654170C-6635-45F3-A9C0-FEE4A78BBED1}" presName="node" presStyleLbl="node1" presStyleIdx="5" presStyleCnt="6">
        <dgm:presLayoutVars>
          <dgm:bulletEnabled val="1"/>
        </dgm:presLayoutVars>
      </dgm:prSet>
      <dgm:spPr/>
    </dgm:pt>
  </dgm:ptLst>
  <dgm:cxnLst>
    <dgm:cxn modelId="{09014E14-5155-4F17-A1B4-0B6412FE6636}" type="presOf" srcId="{94D8A371-1257-45C9-A54E-5EC15E10AD4B}" destId="{3B1B8A10-94BE-4CB5-9843-4F140B8EBE33}" srcOrd="0" destOrd="0" presId="urn:microsoft.com/office/officeart/2005/8/layout/default"/>
    <dgm:cxn modelId="{39BCE223-25AC-413D-88E1-376509321B02}" type="presOf" srcId="{B654170C-6635-45F3-A9C0-FEE4A78BBED1}" destId="{87FBD628-62A6-41CD-A6D3-1A7E821540FB}" srcOrd="0" destOrd="0" presId="urn:microsoft.com/office/officeart/2005/8/layout/default"/>
    <dgm:cxn modelId="{14968D28-61A7-4E6D-B5C5-2199F9ACD85D}" type="presOf" srcId="{32D5A37C-801B-4AAD-BCA1-D223AEE485A6}" destId="{6013D3FB-A39E-4A62-BCFE-61CBA4381B16}" srcOrd="0" destOrd="0" presId="urn:microsoft.com/office/officeart/2005/8/layout/default"/>
    <dgm:cxn modelId="{9CE7D037-A16E-4A84-BA62-74D469B8CF73}" srcId="{76616FC4-0798-4323-A27C-2E717046F2C7}" destId="{B654170C-6635-45F3-A9C0-FEE4A78BBED1}" srcOrd="5" destOrd="0" parTransId="{C08FE1C4-6D09-4074-AEBA-C1F658EDE67A}" sibTransId="{3140492D-9F7E-47B1-A717-CDA942ABE0C4}"/>
    <dgm:cxn modelId="{FCD1E33D-B6D4-4E0A-89C7-B680648BB041}" type="presOf" srcId="{B6C9201A-B43E-464D-8341-0B7F3CE88E22}" destId="{E13C7990-8996-4DEB-8D88-47487CBC14E0}" srcOrd="0" destOrd="0" presId="urn:microsoft.com/office/officeart/2005/8/layout/default"/>
    <dgm:cxn modelId="{08102F66-F9C8-410E-88AB-6AE06504FA4D}" srcId="{76616FC4-0798-4323-A27C-2E717046F2C7}" destId="{B6C9201A-B43E-464D-8341-0B7F3CE88E22}" srcOrd="1" destOrd="0" parTransId="{1F378BCC-306C-41EA-870D-2B8311C6D922}" sibTransId="{0957D395-8EED-46C0-99DB-B3C4D1EBE182}"/>
    <dgm:cxn modelId="{4018FB6A-7A5D-48F4-BF56-F175354AB800}" type="presOf" srcId="{44ACA66B-99F5-448A-AFD3-8341A71E52EF}" destId="{198DD17C-1A79-4DC9-ADDC-32759997BD3F}" srcOrd="0" destOrd="0" presId="urn:microsoft.com/office/officeart/2005/8/layout/default"/>
    <dgm:cxn modelId="{3561DA50-F333-474E-A09C-5700F677F4B4}" srcId="{76616FC4-0798-4323-A27C-2E717046F2C7}" destId="{578214E2-EC54-41E6-B640-A7B63A82A66F}" srcOrd="2" destOrd="0" parTransId="{2E94A188-0179-43C3-9C47-66310EEC9A72}" sibTransId="{3E9E507C-99D3-42DC-89DF-AE7079F2A626}"/>
    <dgm:cxn modelId="{E742967C-AB42-4EA9-884D-779361A3E437}" type="presOf" srcId="{76616FC4-0798-4323-A27C-2E717046F2C7}" destId="{B57FEDD9-DA71-43DA-BDE8-7BC7291D96AB}" srcOrd="0" destOrd="0" presId="urn:microsoft.com/office/officeart/2005/8/layout/default"/>
    <dgm:cxn modelId="{A504ABD5-BCF5-45C9-8A6E-520FA2B1D3BE}" srcId="{76616FC4-0798-4323-A27C-2E717046F2C7}" destId="{94D8A371-1257-45C9-A54E-5EC15E10AD4B}" srcOrd="4" destOrd="0" parTransId="{3A1F4D79-BD59-415E-8E37-F236266AD92C}" sibTransId="{32E9173F-9F2F-4FEC-B258-1E3A678250D3}"/>
    <dgm:cxn modelId="{DF5925DE-1748-4B54-80EA-A01EE42DBB6D}" srcId="{76616FC4-0798-4323-A27C-2E717046F2C7}" destId="{44ACA66B-99F5-448A-AFD3-8341A71E52EF}" srcOrd="0" destOrd="0" parTransId="{3891FF1E-BDEB-4040-BF3F-CAB8A84020FF}" sibTransId="{D8E17425-727E-40FE-A1CE-2DCE15F7B27B}"/>
    <dgm:cxn modelId="{6510D7EB-5FCE-46B2-98BE-93C850504CD6}" type="presOf" srcId="{578214E2-EC54-41E6-B640-A7B63A82A66F}" destId="{2A51F75E-485C-4735-B0DB-8511B85863CD}" srcOrd="0" destOrd="0" presId="urn:microsoft.com/office/officeart/2005/8/layout/default"/>
    <dgm:cxn modelId="{82DCCDED-2275-4B93-9DC4-8C3B66182D98}" srcId="{76616FC4-0798-4323-A27C-2E717046F2C7}" destId="{32D5A37C-801B-4AAD-BCA1-D223AEE485A6}" srcOrd="3" destOrd="0" parTransId="{EC32C101-C576-47B0-B54C-C14FE17892B5}" sibTransId="{01811BF0-66AB-4A3D-8E76-374C3CCD21DC}"/>
    <dgm:cxn modelId="{ECA34108-5B1E-4711-8121-CE46E1081CFF}" type="presParOf" srcId="{B57FEDD9-DA71-43DA-BDE8-7BC7291D96AB}" destId="{198DD17C-1A79-4DC9-ADDC-32759997BD3F}" srcOrd="0" destOrd="0" presId="urn:microsoft.com/office/officeart/2005/8/layout/default"/>
    <dgm:cxn modelId="{4C7BAAA3-91EB-4446-83FC-A029634A3321}" type="presParOf" srcId="{B57FEDD9-DA71-43DA-BDE8-7BC7291D96AB}" destId="{2E6FEBF6-FB7C-4B4C-8193-6EC24067B7B8}" srcOrd="1" destOrd="0" presId="urn:microsoft.com/office/officeart/2005/8/layout/default"/>
    <dgm:cxn modelId="{BB434B4A-38CD-4DEB-81EC-562CFA5193DC}" type="presParOf" srcId="{B57FEDD9-DA71-43DA-BDE8-7BC7291D96AB}" destId="{E13C7990-8996-4DEB-8D88-47487CBC14E0}" srcOrd="2" destOrd="0" presId="urn:microsoft.com/office/officeart/2005/8/layout/default"/>
    <dgm:cxn modelId="{CF114642-AFBB-4E0F-B121-3590152A3C2F}" type="presParOf" srcId="{B57FEDD9-DA71-43DA-BDE8-7BC7291D96AB}" destId="{941782CF-A8B0-4A53-B126-CB476181174C}" srcOrd="3" destOrd="0" presId="urn:microsoft.com/office/officeart/2005/8/layout/default"/>
    <dgm:cxn modelId="{ABFAE0F4-CAA5-4C43-8520-7E507DDFB5F3}" type="presParOf" srcId="{B57FEDD9-DA71-43DA-BDE8-7BC7291D96AB}" destId="{2A51F75E-485C-4735-B0DB-8511B85863CD}" srcOrd="4" destOrd="0" presId="urn:microsoft.com/office/officeart/2005/8/layout/default"/>
    <dgm:cxn modelId="{A43FA222-95AE-4287-A061-5970E17F28DC}" type="presParOf" srcId="{B57FEDD9-DA71-43DA-BDE8-7BC7291D96AB}" destId="{D92A5894-A72C-4813-9D8C-EE8420E00C1D}" srcOrd="5" destOrd="0" presId="urn:microsoft.com/office/officeart/2005/8/layout/default"/>
    <dgm:cxn modelId="{EC9AC1BB-B6AE-447F-8B16-A09FD5982106}" type="presParOf" srcId="{B57FEDD9-DA71-43DA-BDE8-7BC7291D96AB}" destId="{6013D3FB-A39E-4A62-BCFE-61CBA4381B16}" srcOrd="6" destOrd="0" presId="urn:microsoft.com/office/officeart/2005/8/layout/default"/>
    <dgm:cxn modelId="{98840223-3EAB-45D8-945D-0B5694C4C0EF}" type="presParOf" srcId="{B57FEDD9-DA71-43DA-BDE8-7BC7291D96AB}" destId="{5B126494-AA6A-4EE0-810D-E437FFB46811}" srcOrd="7" destOrd="0" presId="urn:microsoft.com/office/officeart/2005/8/layout/default"/>
    <dgm:cxn modelId="{D62949E4-C6A7-4300-9F3A-CF735A451E67}" type="presParOf" srcId="{B57FEDD9-DA71-43DA-BDE8-7BC7291D96AB}" destId="{3B1B8A10-94BE-4CB5-9843-4F140B8EBE33}" srcOrd="8" destOrd="0" presId="urn:microsoft.com/office/officeart/2005/8/layout/default"/>
    <dgm:cxn modelId="{0644686B-E019-4A5B-A7F5-5C94BBE2F7E4}" type="presParOf" srcId="{B57FEDD9-DA71-43DA-BDE8-7BC7291D96AB}" destId="{DF69B7E0-E64F-43E5-ADBD-2528E0AEC091}" srcOrd="9" destOrd="0" presId="urn:microsoft.com/office/officeart/2005/8/layout/default"/>
    <dgm:cxn modelId="{3765E3D5-3C03-4531-B99C-BA24E344E54F}" type="presParOf" srcId="{B57FEDD9-DA71-43DA-BDE8-7BC7291D96AB}" destId="{87FBD628-62A6-41CD-A6D3-1A7E821540FB}"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8DD17C-1A79-4DC9-ADDC-32759997BD3F}">
      <dsp:nvSpPr>
        <dsp:cNvPr id="0" name=""/>
        <dsp:cNvSpPr/>
      </dsp:nvSpPr>
      <dsp:spPr>
        <a:xfrm>
          <a:off x="0" y="39687"/>
          <a:ext cx="3286125" cy="1971675"/>
        </a:xfrm>
        <a:prstGeom prst="rect">
          <a:avLst/>
        </a:prstGeom>
        <a:solidFill>
          <a:srgbClr val="1CAC3E"/>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solidFill>
                <a:schemeClr val="bg1"/>
              </a:solidFill>
            </a:rPr>
            <a:t>Ranked 5</a:t>
          </a:r>
          <a:r>
            <a:rPr lang="en-GB" sz="2800" kern="1200" baseline="30000" dirty="0">
              <a:solidFill>
                <a:schemeClr val="bg1"/>
              </a:solidFill>
            </a:rPr>
            <a:t>th</a:t>
          </a:r>
          <a:r>
            <a:rPr lang="en-GB" sz="2800" kern="1200" dirty="0">
              <a:solidFill>
                <a:schemeClr val="bg1"/>
              </a:solidFill>
            </a:rPr>
            <a:t> University for Apprenticeships </a:t>
          </a:r>
        </a:p>
        <a:p>
          <a:pPr marL="0" lvl="0" indent="0" algn="ctr" defTabSz="1244600">
            <a:lnSpc>
              <a:spcPct val="90000"/>
            </a:lnSpc>
            <a:spcBef>
              <a:spcPct val="0"/>
            </a:spcBef>
            <a:spcAft>
              <a:spcPct val="35000"/>
            </a:spcAft>
            <a:buNone/>
          </a:pPr>
          <a:r>
            <a:rPr lang="en-GB" sz="1200" kern="1200" dirty="0">
              <a:solidFill>
                <a:schemeClr val="bg1"/>
              </a:solidFill>
            </a:rPr>
            <a:t>(Large providers with over 500 starts in 24/25)</a:t>
          </a:r>
        </a:p>
      </dsp:txBody>
      <dsp:txXfrm>
        <a:off x="0" y="39687"/>
        <a:ext cx="3286125" cy="1971675"/>
      </dsp:txXfrm>
    </dsp:sp>
    <dsp:sp modelId="{E13C7990-8996-4DEB-8D88-47487CBC14E0}">
      <dsp:nvSpPr>
        <dsp:cNvPr id="0" name=""/>
        <dsp:cNvSpPr/>
      </dsp:nvSpPr>
      <dsp:spPr>
        <a:xfrm>
          <a:off x="3614737" y="39687"/>
          <a:ext cx="3286125" cy="1971675"/>
        </a:xfrm>
        <a:prstGeom prst="rect">
          <a:avLst/>
        </a:prstGeom>
        <a:solidFill>
          <a:srgbClr val="1CAC3E"/>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solidFill>
                <a:schemeClr val="bg1"/>
              </a:solidFill>
            </a:rPr>
            <a:t>84% </a:t>
          </a:r>
        </a:p>
        <a:p>
          <a:pPr marL="0" lvl="0" indent="0" algn="ctr" defTabSz="1244600">
            <a:lnSpc>
              <a:spcPct val="90000"/>
            </a:lnSpc>
            <a:spcBef>
              <a:spcPct val="0"/>
            </a:spcBef>
            <a:spcAft>
              <a:spcPct val="35000"/>
            </a:spcAft>
            <a:buNone/>
          </a:pPr>
          <a:r>
            <a:rPr lang="en-GB" sz="2800" kern="1200" dirty="0">
              <a:solidFill>
                <a:schemeClr val="bg1"/>
              </a:solidFill>
            </a:rPr>
            <a:t>Qualification Achievement Rate</a:t>
          </a:r>
        </a:p>
      </dsp:txBody>
      <dsp:txXfrm>
        <a:off x="3614737" y="39687"/>
        <a:ext cx="3286125" cy="1971675"/>
      </dsp:txXfrm>
    </dsp:sp>
    <dsp:sp modelId="{2A51F75E-485C-4735-B0DB-8511B85863CD}">
      <dsp:nvSpPr>
        <dsp:cNvPr id="0" name=""/>
        <dsp:cNvSpPr/>
      </dsp:nvSpPr>
      <dsp:spPr>
        <a:xfrm>
          <a:off x="7229475" y="39687"/>
          <a:ext cx="3286125" cy="1971675"/>
        </a:xfrm>
        <a:prstGeom prst="rect">
          <a:avLst/>
        </a:prstGeom>
        <a:solidFill>
          <a:srgbClr val="1CAC3E"/>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solidFill>
                <a:schemeClr val="bg1"/>
              </a:solidFill>
            </a:rPr>
            <a:t>2024 Times Higher  award for Widening Participation</a:t>
          </a:r>
        </a:p>
      </dsp:txBody>
      <dsp:txXfrm>
        <a:off x="7229475" y="39687"/>
        <a:ext cx="3286125" cy="1971675"/>
      </dsp:txXfrm>
    </dsp:sp>
    <dsp:sp modelId="{6013D3FB-A39E-4A62-BCFE-61CBA4381B16}">
      <dsp:nvSpPr>
        <dsp:cNvPr id="0" name=""/>
        <dsp:cNvSpPr/>
      </dsp:nvSpPr>
      <dsp:spPr>
        <a:xfrm>
          <a:off x="0" y="2339975"/>
          <a:ext cx="3286125" cy="1971675"/>
        </a:xfrm>
        <a:prstGeom prst="rect">
          <a:avLst/>
        </a:prstGeom>
        <a:solidFill>
          <a:srgbClr val="1CAC3E"/>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kern="1200" dirty="0">
              <a:solidFill>
                <a:schemeClr val="bg1"/>
              </a:solidFill>
            </a:rPr>
            <a:t>Ofsted Good</a:t>
          </a:r>
        </a:p>
        <a:p>
          <a:pPr marL="0" lvl="0" indent="0" algn="ctr" defTabSz="1333500">
            <a:lnSpc>
              <a:spcPct val="90000"/>
            </a:lnSpc>
            <a:spcBef>
              <a:spcPct val="0"/>
            </a:spcBef>
            <a:spcAft>
              <a:spcPct val="35000"/>
            </a:spcAft>
            <a:buNone/>
          </a:pPr>
          <a:r>
            <a:rPr lang="en-GB" sz="1800" kern="1200" dirty="0">
              <a:solidFill>
                <a:schemeClr val="bg1"/>
              </a:solidFill>
            </a:rPr>
            <a:t>2024</a:t>
          </a:r>
        </a:p>
      </dsp:txBody>
      <dsp:txXfrm>
        <a:off x="0" y="2339975"/>
        <a:ext cx="3286125" cy="1971675"/>
      </dsp:txXfrm>
    </dsp:sp>
    <dsp:sp modelId="{3B1B8A10-94BE-4CB5-9843-4F140B8EBE33}">
      <dsp:nvSpPr>
        <dsp:cNvPr id="0" name=""/>
        <dsp:cNvSpPr/>
      </dsp:nvSpPr>
      <dsp:spPr>
        <a:xfrm>
          <a:off x="3614737" y="2339975"/>
          <a:ext cx="3286125" cy="1971675"/>
        </a:xfrm>
        <a:prstGeom prst="rect">
          <a:avLst/>
        </a:prstGeom>
        <a:solidFill>
          <a:srgbClr val="1CAC3E"/>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kern="1200" dirty="0">
              <a:solidFill>
                <a:schemeClr val="bg1"/>
              </a:solidFill>
            </a:rPr>
            <a:t>950 apprenticeship starts per year</a:t>
          </a:r>
        </a:p>
      </dsp:txBody>
      <dsp:txXfrm>
        <a:off x="3614737" y="2339975"/>
        <a:ext cx="3286125" cy="1971675"/>
      </dsp:txXfrm>
    </dsp:sp>
    <dsp:sp modelId="{87FBD628-62A6-41CD-A6D3-1A7E821540FB}">
      <dsp:nvSpPr>
        <dsp:cNvPr id="0" name=""/>
        <dsp:cNvSpPr/>
      </dsp:nvSpPr>
      <dsp:spPr>
        <a:xfrm>
          <a:off x="7229475" y="2339975"/>
          <a:ext cx="3286125" cy="1971675"/>
        </a:xfrm>
        <a:prstGeom prst="rect">
          <a:avLst/>
        </a:prstGeom>
        <a:solidFill>
          <a:srgbClr val="1CAC3E"/>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kern="1200" dirty="0">
              <a:solidFill>
                <a:schemeClr val="bg1"/>
              </a:solidFill>
            </a:rPr>
            <a:t>2,500 completions and counting</a:t>
          </a:r>
        </a:p>
      </dsp:txBody>
      <dsp:txXfrm>
        <a:off x="7229475" y="2339975"/>
        <a:ext cx="3286125" cy="197167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7D341C-7852-45A7-B200-9B6B7EE10FA3}"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C14843-02B0-4F70-8AFD-22B3E07B1DF9}" type="slidenum">
              <a:rPr lang="en-US" smtClean="0"/>
              <a:t>‹#›</a:t>
            </a:fld>
            <a:endParaRPr lang="en-US"/>
          </a:p>
        </p:txBody>
      </p:sp>
    </p:spTree>
    <p:extLst>
      <p:ext uri="{BB962C8B-B14F-4D97-AF65-F5344CB8AC3E}">
        <p14:creationId xmlns:p14="http://schemas.microsoft.com/office/powerpoint/2010/main" val="37160676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F4514-2567-18D8-A50F-D727AEBBB0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98E36D-F87F-32AD-70E8-603CA28E300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0DB80AE-547C-8CD8-8A71-60F5F9B74FC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3CCBBD8-2E00-CD82-2AB8-F93AA223CC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94ADD1-AD39-44CB-8F9D-CACFCC8730B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7544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D3D7D-AA9C-0ED7-1D8C-A6A4F82C15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CCE951-B53E-5D9D-17D2-3A1FC8852C1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F9D1934-68CC-9E7B-DE5A-9DA3912B9EF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4C7D928-5504-1902-8E4F-ED0D90FE2E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94ADD1-AD39-44CB-8F9D-CACFCC8730B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577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F6796-B1AC-196B-3B43-9E6E926A15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FE69DA-2BD5-86C2-116C-F3CF6EBB5FE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26DF0F1-479A-862C-208F-4304517F3D1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23E15BF-E8CB-1596-2420-F0CA18BA32B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94ADD1-AD39-44CB-8F9D-CACFCC8730B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31715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F5419-FA86-266A-3D38-1C6059220D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BFDCD7-3223-F20B-3A01-1F58431805E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2763D67-5EB5-B885-70E2-75484D6EA64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CA77939-36D7-C116-5FDE-030CF55D02C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94ADD1-AD39-44CB-8F9D-CACFCC8730B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29733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96612-2AA6-25D3-6F12-B37350F3A2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7AF662-1C6B-FEAA-1917-B3BB4BC21A7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A153449-78B3-386A-0D36-448679371D4C}"/>
              </a:ext>
            </a:extLst>
          </p:cNvPr>
          <p:cNvSpPr>
            <a:spLocks noGrp="1"/>
          </p:cNvSpPr>
          <p:nvPr>
            <p:ph type="body" idx="1"/>
          </p:nvPr>
        </p:nvSpPr>
        <p:spPr/>
        <p:txBody>
          <a:bodyPr/>
          <a:lstStyle/>
          <a:p>
            <a:endParaRPr lang="en-GB"/>
          </a:p>
          <a:p>
            <a:endParaRPr lang="en-GB"/>
          </a:p>
          <a:p>
            <a:endParaRPr lang="en-GB"/>
          </a:p>
        </p:txBody>
      </p:sp>
      <p:sp>
        <p:nvSpPr>
          <p:cNvPr id="4" name="Slide Number Placeholder 3">
            <a:extLst>
              <a:ext uri="{FF2B5EF4-FFF2-40B4-BE49-F238E27FC236}">
                <a16:creationId xmlns:a16="http://schemas.microsoft.com/office/drawing/2014/main" id="{39AD63F9-10CB-B730-E558-68FDCF4A32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94ADD1-AD39-44CB-8F9D-CACFCC8730B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6460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BE0DDA9-2AF5-494D-87EF-FC33685AE86A}" type="datetimeFigureOut">
              <a:rPr lang="en-GB" smtClean="0"/>
              <a:t>11/08/2026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8A7E7C-5004-486C-B103-0ABFB87204A1}" type="slidenum">
              <a:rPr lang="en-GB" smtClean="0"/>
              <a:t>‹#›</a:t>
            </a:fld>
            <a:endParaRPr lang="en-GB"/>
          </a:p>
        </p:txBody>
      </p:sp>
    </p:spTree>
    <p:extLst>
      <p:ext uri="{BB962C8B-B14F-4D97-AF65-F5344CB8AC3E}">
        <p14:creationId xmlns:p14="http://schemas.microsoft.com/office/powerpoint/2010/main" val="1957410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BE0DDA9-2AF5-494D-87EF-FC33685AE86A}" type="datetimeFigureOut">
              <a:rPr lang="en-GB" smtClean="0"/>
              <a:t>11/08/2026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8A7E7C-5004-486C-B103-0ABFB87204A1}" type="slidenum">
              <a:rPr lang="en-GB" smtClean="0"/>
              <a:t>‹#›</a:t>
            </a:fld>
            <a:endParaRPr lang="en-GB"/>
          </a:p>
        </p:txBody>
      </p:sp>
    </p:spTree>
    <p:extLst>
      <p:ext uri="{BB962C8B-B14F-4D97-AF65-F5344CB8AC3E}">
        <p14:creationId xmlns:p14="http://schemas.microsoft.com/office/powerpoint/2010/main" val="713687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BE0DDA9-2AF5-494D-87EF-FC33685AE86A}" type="datetimeFigureOut">
              <a:rPr lang="en-GB" smtClean="0"/>
              <a:t>11/08/2026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8A7E7C-5004-486C-B103-0ABFB87204A1}" type="slidenum">
              <a:rPr lang="en-GB" smtClean="0"/>
              <a:t>‹#›</a:t>
            </a:fld>
            <a:endParaRPr lang="en-GB"/>
          </a:p>
        </p:txBody>
      </p:sp>
    </p:spTree>
    <p:extLst>
      <p:ext uri="{BB962C8B-B14F-4D97-AF65-F5344CB8AC3E}">
        <p14:creationId xmlns:p14="http://schemas.microsoft.com/office/powerpoint/2010/main" val="51794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5" descr="A black rectangle with white dots&#10;&#10;Description automatically generated">
            <a:extLst>
              <a:ext uri="{FF2B5EF4-FFF2-40B4-BE49-F238E27FC236}">
                <a16:creationId xmlns:a16="http://schemas.microsoft.com/office/drawing/2014/main" id="{8F07FA1D-118B-9582-C815-71FFECAF111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ext Placeholder 4">
            <a:extLst>
              <a:ext uri="{FF2B5EF4-FFF2-40B4-BE49-F238E27FC236}">
                <a16:creationId xmlns:a16="http://schemas.microsoft.com/office/drawing/2014/main" id="{4947C412-F3D7-9B98-DF39-AF01967D5721}"/>
              </a:ext>
            </a:extLst>
          </p:cNvPr>
          <p:cNvSpPr>
            <a:spLocks noGrp="1"/>
          </p:cNvSpPr>
          <p:nvPr>
            <p:ph type="body" sz="quarter" idx="10"/>
          </p:nvPr>
        </p:nvSpPr>
        <p:spPr>
          <a:xfrm>
            <a:off x="552223" y="4731658"/>
            <a:ext cx="4295775" cy="754063"/>
          </a:xfrm>
        </p:spPr>
        <p:txBody>
          <a:bodyPr/>
          <a:lstStyle>
            <a:lvl1pPr marL="0" indent="0">
              <a:buNone/>
              <a:defRPr>
                <a:solidFill>
                  <a:schemeClr val="bg1"/>
                </a:solidFill>
                <a:latin typeface="Heebo" pitchFamily="2" charset="-79"/>
                <a:cs typeface="Heebo" pitchFamily="2" charset="-79"/>
              </a:defRPr>
            </a:lvl1pPr>
          </a:lstStyle>
          <a:p>
            <a:pPr lvl="0"/>
            <a:r>
              <a:rPr lang="en-US"/>
              <a:t>Click to edit Master text styles</a:t>
            </a:r>
          </a:p>
        </p:txBody>
      </p:sp>
    </p:spTree>
    <p:extLst>
      <p:ext uri="{BB962C8B-B14F-4D97-AF65-F5344CB8AC3E}">
        <p14:creationId xmlns:p14="http://schemas.microsoft.com/office/powerpoint/2010/main" val="3962099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6" name="Picture 5" descr="A black rectangle with white dots&#10;&#10;Description automatically generated">
            <a:extLst>
              <a:ext uri="{FF2B5EF4-FFF2-40B4-BE49-F238E27FC236}">
                <a16:creationId xmlns:a16="http://schemas.microsoft.com/office/drawing/2014/main" id="{8F07FA1D-118B-9582-C815-71FFECAF111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E42AC9E-9C15-DDE1-95F1-851DE1DE53C6}"/>
              </a:ext>
            </a:extLst>
          </p:cNvPr>
          <p:cNvSpPr>
            <a:spLocks noGrp="1"/>
          </p:cNvSpPr>
          <p:nvPr>
            <p:ph type="title"/>
          </p:nvPr>
        </p:nvSpPr>
        <p:spPr>
          <a:xfrm>
            <a:off x="838200" y="365125"/>
            <a:ext cx="6777038" cy="1325563"/>
          </a:xfrm>
        </p:spPr>
        <p:txBody>
          <a:bodyPr>
            <a:normAutofit/>
          </a:bodyPr>
          <a:lstStyle>
            <a:lvl1pPr>
              <a:defRPr sz="3000" b="1">
                <a:solidFill>
                  <a:schemeClr val="bg1"/>
                </a:solidFill>
                <a:latin typeface="Heebo" pitchFamily="2" charset="-79"/>
                <a:cs typeface="Heebo" pitchFamily="2" charset="-79"/>
              </a:defRPr>
            </a:lvl1pPr>
          </a:lstStyle>
          <a:p>
            <a:r>
              <a:rPr lang="en-US"/>
              <a:t>Click to edit Master title style</a:t>
            </a:r>
          </a:p>
        </p:txBody>
      </p:sp>
      <p:sp>
        <p:nvSpPr>
          <p:cNvPr id="3" name="Content Placeholder 2">
            <a:extLst>
              <a:ext uri="{FF2B5EF4-FFF2-40B4-BE49-F238E27FC236}">
                <a16:creationId xmlns:a16="http://schemas.microsoft.com/office/drawing/2014/main" id="{C896DF56-EF64-B54F-17C1-C65D1837227B}"/>
              </a:ext>
            </a:extLst>
          </p:cNvPr>
          <p:cNvSpPr>
            <a:spLocks noGrp="1"/>
          </p:cNvSpPr>
          <p:nvPr>
            <p:ph idx="1"/>
          </p:nvPr>
        </p:nvSpPr>
        <p:spPr/>
        <p:txBody>
          <a:bodyPr/>
          <a:lstStyle>
            <a:lvl1pPr>
              <a:defRPr sz="2600">
                <a:solidFill>
                  <a:schemeClr val="bg1"/>
                </a:solidFill>
                <a:latin typeface="Heebo" pitchFamily="2" charset="-79"/>
                <a:cs typeface="Heebo" pitchFamily="2" charset="-79"/>
              </a:defRPr>
            </a:lvl1pPr>
            <a:lvl2pPr>
              <a:defRPr sz="2000">
                <a:solidFill>
                  <a:schemeClr val="bg1"/>
                </a:solidFill>
                <a:latin typeface="Heebo" pitchFamily="2" charset="-79"/>
                <a:cs typeface="Heebo" pitchFamily="2" charset="-79"/>
              </a:defRPr>
            </a:lvl2pPr>
            <a:lvl3pPr>
              <a:defRPr sz="1800">
                <a:solidFill>
                  <a:schemeClr val="bg1"/>
                </a:solidFill>
                <a:latin typeface="Heebo" pitchFamily="2" charset="-79"/>
                <a:cs typeface="Heebo" pitchFamily="2" charset="-79"/>
              </a:defRPr>
            </a:lvl3pPr>
            <a:lvl4pPr>
              <a:defRPr sz="1800">
                <a:solidFill>
                  <a:schemeClr val="bg1"/>
                </a:solidFill>
                <a:latin typeface="Heebo" pitchFamily="2" charset="-79"/>
                <a:cs typeface="Heebo" pitchFamily="2" charset="-79"/>
              </a:defRPr>
            </a:lvl4pPr>
            <a:lvl5pPr>
              <a:defRPr sz="1800">
                <a:solidFill>
                  <a:schemeClr val="bg1"/>
                </a:solidFill>
                <a:latin typeface="Heebo" pitchFamily="2" charset="-79"/>
                <a:cs typeface="Heebo" pitchFamily="2" charset="-79"/>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71629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3" name="Picture 2" descr="A blue rectangle with white dots&#10;&#10;Description automatically generated">
            <a:extLst>
              <a:ext uri="{FF2B5EF4-FFF2-40B4-BE49-F238E27FC236}">
                <a16:creationId xmlns:a16="http://schemas.microsoft.com/office/drawing/2014/main" id="{3BA1CF42-F131-CC01-DD2A-B73E26501E2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ext Placeholder 4">
            <a:extLst>
              <a:ext uri="{FF2B5EF4-FFF2-40B4-BE49-F238E27FC236}">
                <a16:creationId xmlns:a16="http://schemas.microsoft.com/office/drawing/2014/main" id="{4947C412-F3D7-9B98-DF39-AF01967D5721}"/>
              </a:ext>
            </a:extLst>
          </p:cNvPr>
          <p:cNvSpPr>
            <a:spLocks noGrp="1"/>
          </p:cNvSpPr>
          <p:nvPr>
            <p:ph type="body" sz="quarter" idx="10"/>
          </p:nvPr>
        </p:nvSpPr>
        <p:spPr>
          <a:xfrm>
            <a:off x="552223" y="4731658"/>
            <a:ext cx="4295775" cy="754063"/>
          </a:xfrm>
        </p:spPr>
        <p:txBody>
          <a:bodyPr/>
          <a:lstStyle>
            <a:lvl1pPr marL="0" indent="0">
              <a:buNone/>
              <a:defRPr>
                <a:solidFill>
                  <a:schemeClr val="tx1"/>
                </a:solidFill>
                <a:latin typeface="Heebo" pitchFamily="2" charset="-79"/>
                <a:cs typeface="Heebo" pitchFamily="2" charset="-79"/>
              </a:defRPr>
            </a:lvl1pPr>
          </a:lstStyle>
          <a:p>
            <a:pPr lvl="0"/>
            <a:r>
              <a:rPr lang="en-US"/>
              <a:t>Click to edit Master text styles</a:t>
            </a:r>
          </a:p>
        </p:txBody>
      </p:sp>
    </p:spTree>
    <p:extLst>
      <p:ext uri="{BB962C8B-B14F-4D97-AF65-F5344CB8AC3E}">
        <p14:creationId xmlns:p14="http://schemas.microsoft.com/office/powerpoint/2010/main" val="28116832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4" name="Picture 3" descr="A blue rectangle with white dots&#10;&#10;Description automatically generated">
            <a:extLst>
              <a:ext uri="{FF2B5EF4-FFF2-40B4-BE49-F238E27FC236}">
                <a16:creationId xmlns:a16="http://schemas.microsoft.com/office/drawing/2014/main" id="{4A51F2CF-ED61-0FBC-92A2-7935A0369A6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E42AC9E-9C15-DDE1-95F1-851DE1DE53C6}"/>
              </a:ext>
            </a:extLst>
          </p:cNvPr>
          <p:cNvSpPr>
            <a:spLocks noGrp="1"/>
          </p:cNvSpPr>
          <p:nvPr>
            <p:ph type="title"/>
          </p:nvPr>
        </p:nvSpPr>
        <p:spPr>
          <a:xfrm>
            <a:off x="838200" y="365125"/>
            <a:ext cx="6777038" cy="1325563"/>
          </a:xfrm>
        </p:spPr>
        <p:txBody>
          <a:bodyPr>
            <a:normAutofit/>
          </a:bodyPr>
          <a:lstStyle>
            <a:lvl1pPr>
              <a:defRPr sz="3000" b="1">
                <a:solidFill>
                  <a:schemeClr val="tx1"/>
                </a:solidFill>
                <a:latin typeface="Heebo" pitchFamily="2" charset="-79"/>
                <a:cs typeface="Heebo" pitchFamily="2" charset="-79"/>
              </a:defRPr>
            </a:lvl1pPr>
          </a:lstStyle>
          <a:p>
            <a:r>
              <a:rPr lang="en-US"/>
              <a:t>Click to edit Master title style</a:t>
            </a:r>
          </a:p>
        </p:txBody>
      </p:sp>
      <p:sp>
        <p:nvSpPr>
          <p:cNvPr id="3" name="Content Placeholder 2">
            <a:extLst>
              <a:ext uri="{FF2B5EF4-FFF2-40B4-BE49-F238E27FC236}">
                <a16:creationId xmlns:a16="http://schemas.microsoft.com/office/drawing/2014/main" id="{C896DF56-EF64-B54F-17C1-C65D1837227B}"/>
              </a:ext>
            </a:extLst>
          </p:cNvPr>
          <p:cNvSpPr>
            <a:spLocks noGrp="1"/>
          </p:cNvSpPr>
          <p:nvPr>
            <p:ph idx="1"/>
          </p:nvPr>
        </p:nvSpPr>
        <p:spPr/>
        <p:txBody>
          <a:bodyPr/>
          <a:lstStyle>
            <a:lvl1pPr>
              <a:defRPr sz="2600">
                <a:solidFill>
                  <a:schemeClr val="tx1"/>
                </a:solidFill>
                <a:latin typeface="Heebo" pitchFamily="2" charset="-79"/>
                <a:cs typeface="Heebo" pitchFamily="2" charset="-79"/>
              </a:defRPr>
            </a:lvl1pPr>
            <a:lvl2pPr>
              <a:defRPr sz="2000">
                <a:solidFill>
                  <a:schemeClr val="tx1"/>
                </a:solidFill>
                <a:latin typeface="Heebo" pitchFamily="2" charset="-79"/>
                <a:cs typeface="Heebo" pitchFamily="2" charset="-79"/>
              </a:defRPr>
            </a:lvl2pPr>
            <a:lvl3pPr>
              <a:defRPr sz="1800">
                <a:solidFill>
                  <a:schemeClr val="tx1"/>
                </a:solidFill>
                <a:latin typeface="Heebo" pitchFamily="2" charset="-79"/>
                <a:cs typeface="Heebo" pitchFamily="2" charset="-79"/>
              </a:defRPr>
            </a:lvl3pPr>
            <a:lvl4pPr>
              <a:defRPr sz="1800">
                <a:solidFill>
                  <a:schemeClr val="tx1"/>
                </a:solidFill>
                <a:latin typeface="Heebo" pitchFamily="2" charset="-79"/>
                <a:cs typeface="Heebo" pitchFamily="2" charset="-79"/>
              </a:defRPr>
            </a:lvl4pPr>
            <a:lvl5pPr>
              <a:defRPr sz="1800">
                <a:solidFill>
                  <a:schemeClr val="tx1"/>
                </a:solidFill>
                <a:latin typeface="Heebo" pitchFamily="2" charset="-79"/>
                <a:cs typeface="Heebo" pitchFamily="2" charset="-79"/>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53303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5" name="Picture 4" descr="A black and white flag&#10;&#10;Description automatically generated">
            <a:extLst>
              <a:ext uri="{FF2B5EF4-FFF2-40B4-BE49-F238E27FC236}">
                <a16:creationId xmlns:a16="http://schemas.microsoft.com/office/drawing/2014/main" id="{46E599DE-EEE5-6C5F-7953-0684027D36A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E42AC9E-9C15-DDE1-95F1-851DE1DE53C6}"/>
              </a:ext>
            </a:extLst>
          </p:cNvPr>
          <p:cNvSpPr>
            <a:spLocks noGrp="1"/>
          </p:cNvSpPr>
          <p:nvPr>
            <p:ph type="title"/>
          </p:nvPr>
        </p:nvSpPr>
        <p:spPr>
          <a:xfrm>
            <a:off x="838200" y="365125"/>
            <a:ext cx="6777038" cy="1325563"/>
          </a:xfrm>
        </p:spPr>
        <p:txBody>
          <a:bodyPr>
            <a:normAutofit/>
          </a:bodyPr>
          <a:lstStyle>
            <a:lvl1pPr>
              <a:defRPr sz="3000" b="1">
                <a:latin typeface="Heebo" pitchFamily="2" charset="-79"/>
                <a:cs typeface="Heebo" pitchFamily="2" charset="-79"/>
              </a:defRPr>
            </a:lvl1pPr>
          </a:lstStyle>
          <a:p>
            <a:r>
              <a:rPr lang="en-US"/>
              <a:t>Click to edit Master title style</a:t>
            </a:r>
          </a:p>
        </p:txBody>
      </p:sp>
      <p:sp>
        <p:nvSpPr>
          <p:cNvPr id="3" name="Content Placeholder 2">
            <a:extLst>
              <a:ext uri="{FF2B5EF4-FFF2-40B4-BE49-F238E27FC236}">
                <a16:creationId xmlns:a16="http://schemas.microsoft.com/office/drawing/2014/main" id="{C896DF56-EF64-B54F-17C1-C65D1837227B}"/>
              </a:ext>
            </a:extLst>
          </p:cNvPr>
          <p:cNvSpPr>
            <a:spLocks noGrp="1"/>
          </p:cNvSpPr>
          <p:nvPr>
            <p:ph idx="1"/>
          </p:nvPr>
        </p:nvSpPr>
        <p:spPr/>
        <p:txBody>
          <a:bodyPr/>
          <a:lstStyle>
            <a:lvl1pPr>
              <a:defRPr sz="2600">
                <a:latin typeface="Heebo" pitchFamily="2" charset="-79"/>
                <a:cs typeface="Heebo" pitchFamily="2" charset="-79"/>
              </a:defRPr>
            </a:lvl1pPr>
            <a:lvl2pPr>
              <a:defRPr sz="2000">
                <a:latin typeface="Heebo" pitchFamily="2" charset="-79"/>
                <a:cs typeface="Heebo" pitchFamily="2" charset="-79"/>
              </a:defRPr>
            </a:lvl2pPr>
            <a:lvl3pPr>
              <a:defRPr sz="1800">
                <a:latin typeface="Heebo" pitchFamily="2" charset="-79"/>
                <a:cs typeface="Heebo" pitchFamily="2" charset="-79"/>
              </a:defRPr>
            </a:lvl3pPr>
            <a:lvl4pPr>
              <a:defRPr sz="1800">
                <a:latin typeface="Heebo" pitchFamily="2" charset="-79"/>
                <a:cs typeface="Heebo" pitchFamily="2" charset="-79"/>
              </a:defRPr>
            </a:lvl4pPr>
            <a:lvl5pPr>
              <a:defRPr sz="1800">
                <a:latin typeface="Heebo" pitchFamily="2" charset="-79"/>
                <a:cs typeface="Heebo" pitchFamily="2" charset="-79"/>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5970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6" name="Picture 5" descr="A white and blue background&#10;&#10;Description automatically generated">
            <a:extLst>
              <a:ext uri="{FF2B5EF4-FFF2-40B4-BE49-F238E27FC236}">
                <a16:creationId xmlns:a16="http://schemas.microsoft.com/office/drawing/2014/main" id="{F6F72F8D-212E-B2B8-3727-364189694C5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E42AC9E-9C15-DDE1-95F1-851DE1DE53C6}"/>
              </a:ext>
            </a:extLst>
          </p:cNvPr>
          <p:cNvSpPr>
            <a:spLocks noGrp="1"/>
          </p:cNvSpPr>
          <p:nvPr>
            <p:ph type="title"/>
          </p:nvPr>
        </p:nvSpPr>
        <p:spPr>
          <a:xfrm>
            <a:off x="838200" y="365125"/>
            <a:ext cx="6777038" cy="1325563"/>
          </a:xfrm>
        </p:spPr>
        <p:txBody>
          <a:bodyPr>
            <a:normAutofit/>
          </a:bodyPr>
          <a:lstStyle>
            <a:lvl1pPr>
              <a:defRPr sz="3000" b="1">
                <a:latin typeface="Heebo" pitchFamily="2" charset="-79"/>
                <a:cs typeface="Heebo" pitchFamily="2" charset="-79"/>
              </a:defRPr>
            </a:lvl1pPr>
          </a:lstStyle>
          <a:p>
            <a:r>
              <a:rPr lang="en-US"/>
              <a:t>Click to edit Master title style</a:t>
            </a:r>
          </a:p>
        </p:txBody>
      </p:sp>
      <p:sp>
        <p:nvSpPr>
          <p:cNvPr id="3" name="Content Placeholder 2">
            <a:extLst>
              <a:ext uri="{FF2B5EF4-FFF2-40B4-BE49-F238E27FC236}">
                <a16:creationId xmlns:a16="http://schemas.microsoft.com/office/drawing/2014/main" id="{C896DF56-EF64-B54F-17C1-C65D1837227B}"/>
              </a:ext>
            </a:extLst>
          </p:cNvPr>
          <p:cNvSpPr>
            <a:spLocks noGrp="1"/>
          </p:cNvSpPr>
          <p:nvPr>
            <p:ph idx="1"/>
          </p:nvPr>
        </p:nvSpPr>
        <p:spPr/>
        <p:txBody>
          <a:bodyPr/>
          <a:lstStyle>
            <a:lvl1pPr>
              <a:defRPr sz="2600">
                <a:latin typeface="Heebo" pitchFamily="2" charset="-79"/>
                <a:cs typeface="Heebo" pitchFamily="2" charset="-79"/>
              </a:defRPr>
            </a:lvl1pPr>
            <a:lvl2pPr>
              <a:defRPr sz="2000">
                <a:latin typeface="Heebo" pitchFamily="2" charset="-79"/>
                <a:cs typeface="Heebo" pitchFamily="2" charset="-79"/>
              </a:defRPr>
            </a:lvl2pPr>
            <a:lvl3pPr>
              <a:defRPr sz="1800">
                <a:latin typeface="Heebo" pitchFamily="2" charset="-79"/>
                <a:cs typeface="Heebo" pitchFamily="2" charset="-79"/>
              </a:defRPr>
            </a:lvl3pPr>
            <a:lvl4pPr>
              <a:defRPr sz="1800">
                <a:latin typeface="Heebo" pitchFamily="2" charset="-79"/>
                <a:cs typeface="Heebo" pitchFamily="2" charset="-79"/>
              </a:defRPr>
            </a:lvl4pPr>
            <a:lvl5pPr>
              <a:defRPr sz="1800">
                <a:latin typeface="Heebo" pitchFamily="2" charset="-79"/>
                <a:cs typeface="Heebo" pitchFamily="2" charset="-79"/>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71317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05DED-AD68-4763-3B40-8085257CA9A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0DD2AD6-ED8E-243A-3520-BFC8A954395F}"/>
              </a:ext>
            </a:extLst>
          </p:cNvPr>
          <p:cNvSpPr>
            <a:spLocks noGrp="1"/>
          </p:cNvSpPr>
          <p:nvPr>
            <p:ph type="dt" sz="half" idx="10"/>
          </p:nvPr>
        </p:nvSpPr>
        <p:spPr/>
        <p:txBody>
          <a:bodyPr/>
          <a:lstStyle/>
          <a:p>
            <a:fld id="{7707328B-58EF-6D44-BCEE-47EC079A0A3F}" type="datetimeFigureOut">
              <a:rPr lang="en-US" smtClean="0"/>
              <a:t>8/11/2026</a:t>
            </a:fld>
            <a:endParaRPr lang="en-US" dirty="0"/>
          </a:p>
        </p:txBody>
      </p:sp>
      <p:sp>
        <p:nvSpPr>
          <p:cNvPr id="4" name="Footer Placeholder 3">
            <a:extLst>
              <a:ext uri="{FF2B5EF4-FFF2-40B4-BE49-F238E27FC236}">
                <a16:creationId xmlns:a16="http://schemas.microsoft.com/office/drawing/2014/main" id="{4B8E1E11-A808-CDAA-D2F8-7979979DBB9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C96FE45-A848-355F-7CA3-910ADEA4A017}"/>
              </a:ext>
            </a:extLst>
          </p:cNvPr>
          <p:cNvSpPr>
            <a:spLocks noGrp="1"/>
          </p:cNvSpPr>
          <p:nvPr>
            <p:ph type="sldNum" sz="quarter" idx="12"/>
          </p:nvPr>
        </p:nvSpPr>
        <p:spPr/>
        <p:txBody>
          <a:bodyPr/>
          <a:lstStyle/>
          <a:p>
            <a:fld id="{99591EA1-EB43-164F-9528-784AD67660F9}" type="slidenum">
              <a:rPr lang="en-US" smtClean="0"/>
              <a:t>‹#›</a:t>
            </a:fld>
            <a:endParaRPr lang="en-US" dirty="0"/>
          </a:p>
        </p:txBody>
      </p:sp>
    </p:spTree>
    <p:extLst>
      <p:ext uri="{BB962C8B-B14F-4D97-AF65-F5344CB8AC3E}">
        <p14:creationId xmlns:p14="http://schemas.microsoft.com/office/powerpoint/2010/main" val="11034578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1D5B-6AFC-44A3-5F28-EB9CE91087C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13462C2-22D2-7AD1-8851-DC323C92C7F4}"/>
              </a:ext>
            </a:extLst>
          </p:cNvPr>
          <p:cNvSpPr>
            <a:spLocks noGrp="1"/>
          </p:cNvSpPr>
          <p:nvPr>
            <p:ph type="dt" sz="half" idx="10"/>
          </p:nvPr>
        </p:nvSpPr>
        <p:spPr/>
        <p:txBody>
          <a:bodyPr/>
          <a:lstStyle/>
          <a:p>
            <a:fld id="{7707328B-58EF-6D44-BCEE-47EC079A0A3F}" type="datetimeFigureOut">
              <a:rPr lang="en-US" smtClean="0"/>
              <a:t>8/11/2026</a:t>
            </a:fld>
            <a:endParaRPr lang="en-US" dirty="0"/>
          </a:p>
        </p:txBody>
      </p:sp>
      <p:sp>
        <p:nvSpPr>
          <p:cNvPr id="4" name="Footer Placeholder 3">
            <a:extLst>
              <a:ext uri="{FF2B5EF4-FFF2-40B4-BE49-F238E27FC236}">
                <a16:creationId xmlns:a16="http://schemas.microsoft.com/office/drawing/2014/main" id="{488F4DF0-ACBC-D124-96E3-E690551E31D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6EFD632-7DA0-DF7A-6653-0C4ED6121B1A}"/>
              </a:ext>
            </a:extLst>
          </p:cNvPr>
          <p:cNvSpPr>
            <a:spLocks noGrp="1"/>
          </p:cNvSpPr>
          <p:nvPr>
            <p:ph type="sldNum" sz="quarter" idx="12"/>
          </p:nvPr>
        </p:nvSpPr>
        <p:spPr/>
        <p:txBody>
          <a:bodyPr/>
          <a:lstStyle/>
          <a:p>
            <a:fld id="{99591EA1-EB43-164F-9528-784AD67660F9}" type="slidenum">
              <a:rPr lang="en-US" smtClean="0"/>
              <a:t>‹#›</a:t>
            </a:fld>
            <a:endParaRPr lang="en-US" dirty="0"/>
          </a:p>
        </p:txBody>
      </p:sp>
    </p:spTree>
    <p:extLst>
      <p:ext uri="{BB962C8B-B14F-4D97-AF65-F5344CB8AC3E}">
        <p14:creationId xmlns:p14="http://schemas.microsoft.com/office/powerpoint/2010/main" val="1573475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BE0DDA9-2AF5-494D-87EF-FC33685AE86A}" type="datetimeFigureOut">
              <a:rPr lang="en-GB" smtClean="0"/>
              <a:t>11/08/2026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8A7E7C-5004-486C-B103-0ABFB87204A1}" type="slidenum">
              <a:rPr lang="en-GB" smtClean="0"/>
              <a:t>‹#›</a:t>
            </a:fld>
            <a:endParaRPr lang="en-GB"/>
          </a:p>
        </p:txBody>
      </p:sp>
    </p:spTree>
    <p:extLst>
      <p:ext uri="{BB962C8B-B14F-4D97-AF65-F5344CB8AC3E}">
        <p14:creationId xmlns:p14="http://schemas.microsoft.com/office/powerpoint/2010/main" val="28465361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84C97-9D44-4B79-F6A8-972017A9040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A30D311-9A66-261A-DE3A-39CEF65B5F43}"/>
              </a:ext>
            </a:extLst>
          </p:cNvPr>
          <p:cNvSpPr>
            <a:spLocks noGrp="1"/>
          </p:cNvSpPr>
          <p:nvPr>
            <p:ph type="dt" sz="half" idx="10"/>
          </p:nvPr>
        </p:nvSpPr>
        <p:spPr/>
        <p:txBody>
          <a:bodyPr/>
          <a:lstStyle/>
          <a:p>
            <a:fld id="{7707328B-58EF-6D44-BCEE-47EC079A0A3F}" type="datetimeFigureOut">
              <a:rPr lang="en-US" smtClean="0"/>
              <a:t>8/11/2026</a:t>
            </a:fld>
            <a:endParaRPr lang="en-US" dirty="0"/>
          </a:p>
        </p:txBody>
      </p:sp>
      <p:sp>
        <p:nvSpPr>
          <p:cNvPr id="4" name="Footer Placeholder 3">
            <a:extLst>
              <a:ext uri="{FF2B5EF4-FFF2-40B4-BE49-F238E27FC236}">
                <a16:creationId xmlns:a16="http://schemas.microsoft.com/office/drawing/2014/main" id="{9804DFBC-F0D1-91F7-A9C5-750341E8FD9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EEF3720-1D40-3D75-3014-22CB66902BE4}"/>
              </a:ext>
            </a:extLst>
          </p:cNvPr>
          <p:cNvSpPr>
            <a:spLocks noGrp="1"/>
          </p:cNvSpPr>
          <p:nvPr>
            <p:ph type="sldNum" sz="quarter" idx="12"/>
          </p:nvPr>
        </p:nvSpPr>
        <p:spPr/>
        <p:txBody>
          <a:bodyPr/>
          <a:lstStyle/>
          <a:p>
            <a:fld id="{99591EA1-EB43-164F-9528-784AD67660F9}" type="slidenum">
              <a:rPr lang="en-US" smtClean="0"/>
              <a:t>‹#›</a:t>
            </a:fld>
            <a:endParaRPr lang="en-US" dirty="0"/>
          </a:p>
        </p:txBody>
      </p:sp>
      <p:sp>
        <p:nvSpPr>
          <p:cNvPr id="6" name="Subtitle 2">
            <a:extLst>
              <a:ext uri="{FF2B5EF4-FFF2-40B4-BE49-F238E27FC236}">
                <a16:creationId xmlns:a16="http://schemas.microsoft.com/office/drawing/2014/main" id="{A1B2B03F-418C-5D38-1FB5-C3BF2A590920}"/>
              </a:ext>
            </a:extLst>
          </p:cNvPr>
          <p:cNvSpPr>
            <a:spLocks noGrp="1"/>
          </p:cNvSpPr>
          <p:nvPr>
            <p:ph type="subTitle" idx="1"/>
          </p:nvPr>
        </p:nvSpPr>
        <p:spPr>
          <a:xfrm>
            <a:off x="290512" y="4273549"/>
            <a:ext cx="2981326" cy="1398587"/>
          </a:xfrm>
        </p:spPr>
        <p:txBody>
          <a:bodyPr/>
          <a:lstStyle>
            <a:lvl1pPr marL="0" indent="0" algn="l">
              <a:buNone/>
              <a:defRPr sz="2400" baseline="0">
                <a:latin typeface="Heebo"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0628866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D2 contenta">
    <p:bg>
      <p:bgRef idx="1001">
        <a:schemeClr val="bg1"/>
      </p:bgRef>
    </p:bg>
    <p:spTree>
      <p:nvGrpSpPr>
        <p:cNvPr id="1" name=""/>
        <p:cNvGrpSpPr/>
        <p:nvPr/>
      </p:nvGrpSpPr>
      <p:grpSpPr>
        <a:xfrm>
          <a:off x="0" y="0"/>
          <a:ext cx="0" cy="0"/>
          <a:chOff x="0" y="0"/>
          <a:chExt cx="0" cy="0"/>
        </a:xfrm>
      </p:grpSpPr>
      <p:sp>
        <p:nvSpPr>
          <p:cNvPr id="7" name="Rectangle 6">
            <a:extLst>
              <a:ext uri="{C183D7F6-B498-43B3-948B-1728B52AA6E4}">
                <adec:decorative xmlns:adec="http://schemas.microsoft.com/office/drawing/2017/decorative" val="1"/>
              </a:ext>
            </a:extLst>
          </p:cNvPr>
          <p:cNvSpPr/>
          <p:nvPr userDrawn="1"/>
        </p:nvSpPr>
        <p:spPr bwMode="blackWhite">
          <a:xfrm>
            <a:off x="257578" y="281455"/>
            <a:ext cx="11694018" cy="1025103"/>
          </a:xfrm>
          <a:prstGeom prst="rect">
            <a:avLst/>
          </a:prstGeom>
          <a:solidFill>
            <a:srgbClr val="5DC4B1"/>
          </a:solidFill>
          <a:ln>
            <a:solidFill>
              <a:srgbClr val="69C0B0"/>
            </a:solid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lvl="0" algn="ctr"/>
            <a:endParaRPr lang="en-US" dirty="0"/>
          </a:p>
        </p:txBody>
      </p:sp>
      <p:sp>
        <p:nvSpPr>
          <p:cNvPr id="2" name="Title 1"/>
          <p:cNvSpPr>
            <a:spLocks noGrp="1"/>
          </p:cNvSpPr>
          <p:nvPr>
            <p:ph type="title"/>
          </p:nvPr>
        </p:nvSpPr>
        <p:spPr>
          <a:xfrm>
            <a:off x="422731" y="281455"/>
            <a:ext cx="11511691" cy="1025103"/>
          </a:xfrm>
        </p:spPr>
        <p:txBody>
          <a:bodyPr>
            <a:normAutofit/>
          </a:bodyPr>
          <a:lstStyle>
            <a:lvl1pPr>
              <a:defRPr>
                <a:solidFill>
                  <a:schemeClr val="tx1">
                    <a:lumMod val="85000"/>
                    <a:lumOff val="15000"/>
                  </a:schemeClr>
                </a:solidFill>
                <a:latin typeface="Arial" panose="020B0604020202020204" pitchFamily="34" charset="0"/>
                <a:cs typeface="Arial" panose="020B0604020202020204" pitchFamily="34" charset="0"/>
              </a:defRPr>
            </a:lvl1pPr>
          </a:lstStyle>
          <a:p>
            <a:r>
              <a:rPr lang="en-GB"/>
              <a:t>Click to edit Master title style</a:t>
            </a:r>
          </a:p>
        </p:txBody>
      </p:sp>
      <p:sp>
        <p:nvSpPr>
          <p:cNvPr id="6" name="Text Placeholder 5"/>
          <p:cNvSpPr>
            <a:spLocks noGrp="1"/>
          </p:cNvSpPr>
          <p:nvPr>
            <p:ph type="body" sz="quarter" idx="10"/>
          </p:nvPr>
        </p:nvSpPr>
        <p:spPr>
          <a:xfrm>
            <a:off x="520026" y="1648496"/>
            <a:ext cx="5178180" cy="4661817"/>
          </a:xfrm>
          <a:ln w="12700">
            <a:solidFill>
              <a:srgbClr val="A1C4E3"/>
            </a:solidFill>
          </a:ln>
        </p:spPr>
        <p:txBody>
          <a:bodyPr/>
          <a:lstStyle>
            <a:lvl1pPr>
              <a:lnSpc>
                <a:spcPct val="150000"/>
              </a:lnSpc>
              <a:defRPr>
                <a:latin typeface="Arial" panose="020B0604020202020204" pitchFamily="34" charset="0"/>
                <a:cs typeface="Arial" panose="020B0604020202020204" pitchFamily="34" charset="0"/>
              </a:defRPr>
            </a:lvl1pPr>
            <a:lvl2pPr>
              <a:lnSpc>
                <a:spcPct val="100000"/>
              </a:lnSpc>
              <a:defRPr>
                <a:latin typeface="Arial" panose="020B0604020202020204" pitchFamily="34" charset="0"/>
                <a:cs typeface="Arial" panose="020B0604020202020204" pitchFamily="34" charset="0"/>
              </a:defRPr>
            </a:lvl2pPr>
            <a:lvl3pPr>
              <a:lnSpc>
                <a:spcPct val="100000"/>
              </a:lnSpc>
              <a:defRPr>
                <a:latin typeface="Arial" panose="020B0604020202020204" pitchFamily="34" charset="0"/>
                <a:cs typeface="Arial" panose="020B0604020202020204" pitchFamily="34" charset="0"/>
              </a:defRPr>
            </a:lvl3pPr>
            <a:lvl4pPr>
              <a:lnSpc>
                <a:spcPct val="100000"/>
              </a:lnSpc>
              <a:defRPr>
                <a:latin typeface="Arial" panose="020B0604020202020204" pitchFamily="34" charset="0"/>
                <a:cs typeface="Arial" panose="020B0604020202020204" pitchFamily="34" charset="0"/>
              </a:defRPr>
            </a:lvl4pPr>
            <a:lvl5pPr>
              <a:lnSpc>
                <a:spcPct val="100000"/>
              </a:lnSpc>
              <a:defRPr>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Content Placeholder 7"/>
          <p:cNvSpPr>
            <a:spLocks noGrp="1"/>
          </p:cNvSpPr>
          <p:nvPr>
            <p:ph sz="quarter" idx="11"/>
          </p:nvPr>
        </p:nvSpPr>
        <p:spPr>
          <a:xfrm>
            <a:off x="6181859" y="1648496"/>
            <a:ext cx="5405707" cy="4661817"/>
          </a:xfrm>
          <a:ln w="12700">
            <a:solidFill>
              <a:srgbClr val="A1C4E3"/>
            </a:solidFill>
          </a:ln>
        </p:spPr>
        <p:txBody>
          <a:bodyPr/>
          <a:lstStyle>
            <a:lvl1pPr>
              <a:lnSpc>
                <a:spcPct val="150000"/>
              </a:lnSpc>
              <a:defRPr>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3958399727"/>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B3D5D-FB63-A405-8765-00457A56E76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4A6BE8B-78EB-6FB3-B2A9-ED0308DC01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6F22A22-43E2-43E9-AB3B-87D3E235480B}"/>
              </a:ext>
            </a:extLst>
          </p:cNvPr>
          <p:cNvSpPr>
            <a:spLocks noGrp="1"/>
          </p:cNvSpPr>
          <p:nvPr>
            <p:ph type="dt" sz="half" idx="10"/>
          </p:nvPr>
        </p:nvSpPr>
        <p:spPr/>
        <p:txBody>
          <a:bodyPr/>
          <a:lstStyle/>
          <a:p>
            <a:fld id="{60C7E69C-9B33-429E-8089-40D64ABF8CA9}" type="datetimeFigureOut">
              <a:rPr lang="en-GB" smtClean="0"/>
              <a:t>11/08/2026</a:t>
            </a:fld>
            <a:endParaRPr lang="en-GB"/>
          </a:p>
        </p:txBody>
      </p:sp>
      <p:sp>
        <p:nvSpPr>
          <p:cNvPr id="5" name="Footer Placeholder 4">
            <a:extLst>
              <a:ext uri="{FF2B5EF4-FFF2-40B4-BE49-F238E27FC236}">
                <a16:creationId xmlns:a16="http://schemas.microsoft.com/office/drawing/2014/main" id="{66E13AF9-8C32-6FA0-260F-FE1484A645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25383A-8AE1-7D4B-175E-DF70DFA43C23}"/>
              </a:ext>
            </a:extLst>
          </p:cNvPr>
          <p:cNvSpPr>
            <a:spLocks noGrp="1"/>
          </p:cNvSpPr>
          <p:nvPr>
            <p:ph type="sldNum" sz="quarter" idx="12"/>
          </p:nvPr>
        </p:nvSpPr>
        <p:spPr/>
        <p:txBody>
          <a:bodyPr/>
          <a:lstStyle/>
          <a:p>
            <a:fld id="{4261FDFD-0E82-4726-A297-17F3099EE813}" type="slidenum">
              <a:rPr lang="en-GB" smtClean="0"/>
              <a:t>‹#›</a:t>
            </a:fld>
            <a:endParaRPr lang="en-GB"/>
          </a:p>
        </p:txBody>
      </p:sp>
    </p:spTree>
    <p:extLst>
      <p:ext uri="{BB962C8B-B14F-4D97-AF65-F5344CB8AC3E}">
        <p14:creationId xmlns:p14="http://schemas.microsoft.com/office/powerpoint/2010/main" val="22088300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188EC-8965-3C40-F983-76A117F12FC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8061A1-667D-7FBE-9BE0-50834104A8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48CBCD-0382-92DF-E097-7E2C8146FE27}"/>
              </a:ext>
            </a:extLst>
          </p:cNvPr>
          <p:cNvSpPr>
            <a:spLocks noGrp="1"/>
          </p:cNvSpPr>
          <p:nvPr>
            <p:ph type="dt" sz="half" idx="10"/>
          </p:nvPr>
        </p:nvSpPr>
        <p:spPr/>
        <p:txBody>
          <a:bodyPr/>
          <a:lstStyle/>
          <a:p>
            <a:fld id="{60C7E69C-9B33-429E-8089-40D64ABF8CA9}" type="datetimeFigureOut">
              <a:rPr lang="en-GB" smtClean="0"/>
              <a:t>11/08/2026</a:t>
            </a:fld>
            <a:endParaRPr lang="en-GB"/>
          </a:p>
        </p:txBody>
      </p:sp>
      <p:sp>
        <p:nvSpPr>
          <p:cNvPr id="5" name="Footer Placeholder 4">
            <a:extLst>
              <a:ext uri="{FF2B5EF4-FFF2-40B4-BE49-F238E27FC236}">
                <a16:creationId xmlns:a16="http://schemas.microsoft.com/office/drawing/2014/main" id="{863BF134-079D-880A-6270-79F839A1CD4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D6586B-AE2D-BB07-A8A5-3F43A3766E18}"/>
              </a:ext>
            </a:extLst>
          </p:cNvPr>
          <p:cNvSpPr>
            <a:spLocks noGrp="1"/>
          </p:cNvSpPr>
          <p:nvPr>
            <p:ph type="sldNum" sz="quarter" idx="12"/>
          </p:nvPr>
        </p:nvSpPr>
        <p:spPr/>
        <p:txBody>
          <a:bodyPr/>
          <a:lstStyle/>
          <a:p>
            <a:fld id="{4261FDFD-0E82-4726-A297-17F3099EE813}" type="slidenum">
              <a:rPr lang="en-GB" smtClean="0"/>
              <a:t>‹#›</a:t>
            </a:fld>
            <a:endParaRPr lang="en-GB"/>
          </a:p>
        </p:txBody>
      </p:sp>
    </p:spTree>
    <p:extLst>
      <p:ext uri="{BB962C8B-B14F-4D97-AF65-F5344CB8AC3E}">
        <p14:creationId xmlns:p14="http://schemas.microsoft.com/office/powerpoint/2010/main" val="23736278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EFCD1-6F51-56B7-EE60-7DF9E22C93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1CD216D-FF4B-D37A-5B97-4E85B4D32E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746B6E3-3B44-4DC2-7CCD-CF8DE0E8816B}"/>
              </a:ext>
            </a:extLst>
          </p:cNvPr>
          <p:cNvSpPr>
            <a:spLocks noGrp="1"/>
          </p:cNvSpPr>
          <p:nvPr>
            <p:ph type="dt" sz="half" idx="10"/>
          </p:nvPr>
        </p:nvSpPr>
        <p:spPr/>
        <p:txBody>
          <a:bodyPr/>
          <a:lstStyle/>
          <a:p>
            <a:fld id="{60C7E69C-9B33-429E-8089-40D64ABF8CA9}" type="datetimeFigureOut">
              <a:rPr lang="en-GB" smtClean="0"/>
              <a:t>11/08/2026</a:t>
            </a:fld>
            <a:endParaRPr lang="en-GB"/>
          </a:p>
        </p:txBody>
      </p:sp>
      <p:sp>
        <p:nvSpPr>
          <p:cNvPr id="5" name="Footer Placeholder 4">
            <a:extLst>
              <a:ext uri="{FF2B5EF4-FFF2-40B4-BE49-F238E27FC236}">
                <a16:creationId xmlns:a16="http://schemas.microsoft.com/office/drawing/2014/main" id="{62A422E4-91E6-F9E3-7829-7F8D0FB6A17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4E9A21-6018-3DF8-83D2-2C91834B51F2}"/>
              </a:ext>
            </a:extLst>
          </p:cNvPr>
          <p:cNvSpPr>
            <a:spLocks noGrp="1"/>
          </p:cNvSpPr>
          <p:nvPr>
            <p:ph type="sldNum" sz="quarter" idx="12"/>
          </p:nvPr>
        </p:nvSpPr>
        <p:spPr/>
        <p:txBody>
          <a:bodyPr/>
          <a:lstStyle/>
          <a:p>
            <a:fld id="{4261FDFD-0E82-4726-A297-17F3099EE813}" type="slidenum">
              <a:rPr lang="en-GB" smtClean="0"/>
              <a:t>‹#›</a:t>
            </a:fld>
            <a:endParaRPr lang="en-GB"/>
          </a:p>
        </p:txBody>
      </p:sp>
    </p:spTree>
    <p:extLst>
      <p:ext uri="{BB962C8B-B14F-4D97-AF65-F5344CB8AC3E}">
        <p14:creationId xmlns:p14="http://schemas.microsoft.com/office/powerpoint/2010/main" val="9245129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E7998-5B43-B6A8-5C51-E8793ACB3B4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DA7504-CF8A-1ED0-D771-94A3773DA8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44F7BB1-F038-4580-AAD1-4267D325CAF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59DD6C7-60A9-FC10-AC1F-35E13313AAC2}"/>
              </a:ext>
            </a:extLst>
          </p:cNvPr>
          <p:cNvSpPr>
            <a:spLocks noGrp="1"/>
          </p:cNvSpPr>
          <p:nvPr>
            <p:ph type="dt" sz="half" idx="10"/>
          </p:nvPr>
        </p:nvSpPr>
        <p:spPr/>
        <p:txBody>
          <a:bodyPr/>
          <a:lstStyle/>
          <a:p>
            <a:fld id="{60C7E69C-9B33-429E-8089-40D64ABF8CA9}" type="datetimeFigureOut">
              <a:rPr lang="en-GB" smtClean="0"/>
              <a:t>11/08/2026</a:t>
            </a:fld>
            <a:endParaRPr lang="en-GB"/>
          </a:p>
        </p:txBody>
      </p:sp>
      <p:sp>
        <p:nvSpPr>
          <p:cNvPr id="6" name="Footer Placeholder 5">
            <a:extLst>
              <a:ext uri="{FF2B5EF4-FFF2-40B4-BE49-F238E27FC236}">
                <a16:creationId xmlns:a16="http://schemas.microsoft.com/office/drawing/2014/main" id="{96E71637-7D0C-8AE3-59DA-1A0AD338B4F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3A2C18-265D-0B3F-C2E4-F0C93021FCA6}"/>
              </a:ext>
            </a:extLst>
          </p:cNvPr>
          <p:cNvSpPr>
            <a:spLocks noGrp="1"/>
          </p:cNvSpPr>
          <p:nvPr>
            <p:ph type="sldNum" sz="quarter" idx="12"/>
          </p:nvPr>
        </p:nvSpPr>
        <p:spPr/>
        <p:txBody>
          <a:bodyPr/>
          <a:lstStyle/>
          <a:p>
            <a:fld id="{4261FDFD-0E82-4726-A297-17F3099EE813}" type="slidenum">
              <a:rPr lang="en-GB" smtClean="0"/>
              <a:t>‹#›</a:t>
            </a:fld>
            <a:endParaRPr lang="en-GB"/>
          </a:p>
        </p:txBody>
      </p:sp>
    </p:spTree>
    <p:extLst>
      <p:ext uri="{BB962C8B-B14F-4D97-AF65-F5344CB8AC3E}">
        <p14:creationId xmlns:p14="http://schemas.microsoft.com/office/powerpoint/2010/main" val="32575365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5966C-A8F5-AED4-096D-7CB5BC65D65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9B2FBB-4300-FB29-9222-1D3FB15F71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818CF-62C1-DD8B-BCAF-05DD06848E5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55AE6CB-B3C7-3FE1-8AC4-4AF0C2E107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15FFD2A-85F5-8E7A-2BBE-A7EC5930B03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DEC5C7B-F948-ECC4-0DF7-4F6B009C10D7}"/>
              </a:ext>
            </a:extLst>
          </p:cNvPr>
          <p:cNvSpPr>
            <a:spLocks noGrp="1"/>
          </p:cNvSpPr>
          <p:nvPr>
            <p:ph type="dt" sz="half" idx="10"/>
          </p:nvPr>
        </p:nvSpPr>
        <p:spPr/>
        <p:txBody>
          <a:bodyPr/>
          <a:lstStyle/>
          <a:p>
            <a:fld id="{60C7E69C-9B33-429E-8089-40D64ABF8CA9}" type="datetimeFigureOut">
              <a:rPr lang="en-GB" smtClean="0"/>
              <a:t>11/08/2026</a:t>
            </a:fld>
            <a:endParaRPr lang="en-GB"/>
          </a:p>
        </p:txBody>
      </p:sp>
      <p:sp>
        <p:nvSpPr>
          <p:cNvPr id="8" name="Footer Placeholder 7">
            <a:extLst>
              <a:ext uri="{FF2B5EF4-FFF2-40B4-BE49-F238E27FC236}">
                <a16:creationId xmlns:a16="http://schemas.microsoft.com/office/drawing/2014/main" id="{91B5B220-F2E0-57ED-98DD-D04660C0E57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AFBC1FC-C108-A2F5-AB2B-0AC807B4D37F}"/>
              </a:ext>
            </a:extLst>
          </p:cNvPr>
          <p:cNvSpPr>
            <a:spLocks noGrp="1"/>
          </p:cNvSpPr>
          <p:nvPr>
            <p:ph type="sldNum" sz="quarter" idx="12"/>
          </p:nvPr>
        </p:nvSpPr>
        <p:spPr/>
        <p:txBody>
          <a:bodyPr/>
          <a:lstStyle/>
          <a:p>
            <a:fld id="{4261FDFD-0E82-4726-A297-17F3099EE813}" type="slidenum">
              <a:rPr lang="en-GB" smtClean="0"/>
              <a:t>‹#›</a:t>
            </a:fld>
            <a:endParaRPr lang="en-GB"/>
          </a:p>
        </p:txBody>
      </p:sp>
    </p:spTree>
    <p:extLst>
      <p:ext uri="{BB962C8B-B14F-4D97-AF65-F5344CB8AC3E}">
        <p14:creationId xmlns:p14="http://schemas.microsoft.com/office/powerpoint/2010/main" val="41724536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2266E-0EE7-4B17-B22C-85310CF1C56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E236BB6-2AE7-BFCC-42C6-49D67CD9790F}"/>
              </a:ext>
            </a:extLst>
          </p:cNvPr>
          <p:cNvSpPr>
            <a:spLocks noGrp="1"/>
          </p:cNvSpPr>
          <p:nvPr>
            <p:ph type="dt" sz="half" idx="10"/>
          </p:nvPr>
        </p:nvSpPr>
        <p:spPr/>
        <p:txBody>
          <a:bodyPr/>
          <a:lstStyle/>
          <a:p>
            <a:fld id="{60C7E69C-9B33-429E-8089-40D64ABF8CA9}" type="datetimeFigureOut">
              <a:rPr lang="en-GB" smtClean="0"/>
              <a:t>11/08/2026</a:t>
            </a:fld>
            <a:endParaRPr lang="en-GB"/>
          </a:p>
        </p:txBody>
      </p:sp>
      <p:sp>
        <p:nvSpPr>
          <p:cNvPr id="4" name="Footer Placeholder 3">
            <a:extLst>
              <a:ext uri="{FF2B5EF4-FFF2-40B4-BE49-F238E27FC236}">
                <a16:creationId xmlns:a16="http://schemas.microsoft.com/office/drawing/2014/main" id="{CFA888A3-80ED-8866-4256-C91AFF29B3E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E010B4D-E05E-A7D8-E839-FAF055C34C1D}"/>
              </a:ext>
            </a:extLst>
          </p:cNvPr>
          <p:cNvSpPr>
            <a:spLocks noGrp="1"/>
          </p:cNvSpPr>
          <p:nvPr>
            <p:ph type="sldNum" sz="quarter" idx="12"/>
          </p:nvPr>
        </p:nvSpPr>
        <p:spPr/>
        <p:txBody>
          <a:bodyPr/>
          <a:lstStyle/>
          <a:p>
            <a:fld id="{4261FDFD-0E82-4726-A297-17F3099EE813}" type="slidenum">
              <a:rPr lang="en-GB" smtClean="0"/>
              <a:t>‹#›</a:t>
            </a:fld>
            <a:endParaRPr lang="en-GB"/>
          </a:p>
        </p:txBody>
      </p:sp>
    </p:spTree>
    <p:extLst>
      <p:ext uri="{BB962C8B-B14F-4D97-AF65-F5344CB8AC3E}">
        <p14:creationId xmlns:p14="http://schemas.microsoft.com/office/powerpoint/2010/main" val="6319367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B0DDEC-B52B-5BCE-C8E6-D63F96CDBCF3}"/>
              </a:ext>
            </a:extLst>
          </p:cNvPr>
          <p:cNvSpPr>
            <a:spLocks noGrp="1"/>
          </p:cNvSpPr>
          <p:nvPr>
            <p:ph type="dt" sz="half" idx="10"/>
          </p:nvPr>
        </p:nvSpPr>
        <p:spPr/>
        <p:txBody>
          <a:bodyPr/>
          <a:lstStyle/>
          <a:p>
            <a:fld id="{60C7E69C-9B33-429E-8089-40D64ABF8CA9}" type="datetimeFigureOut">
              <a:rPr lang="en-GB" smtClean="0"/>
              <a:t>11/08/2026</a:t>
            </a:fld>
            <a:endParaRPr lang="en-GB"/>
          </a:p>
        </p:txBody>
      </p:sp>
      <p:sp>
        <p:nvSpPr>
          <p:cNvPr id="3" name="Footer Placeholder 2">
            <a:extLst>
              <a:ext uri="{FF2B5EF4-FFF2-40B4-BE49-F238E27FC236}">
                <a16:creationId xmlns:a16="http://schemas.microsoft.com/office/drawing/2014/main" id="{9DE6E1E0-5494-4A08-A3AD-4935F0B5A87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C5203AF-7DF2-8689-8DEF-2E2C77619C71}"/>
              </a:ext>
            </a:extLst>
          </p:cNvPr>
          <p:cNvSpPr>
            <a:spLocks noGrp="1"/>
          </p:cNvSpPr>
          <p:nvPr>
            <p:ph type="sldNum" sz="quarter" idx="12"/>
          </p:nvPr>
        </p:nvSpPr>
        <p:spPr/>
        <p:txBody>
          <a:bodyPr/>
          <a:lstStyle/>
          <a:p>
            <a:fld id="{4261FDFD-0E82-4726-A297-17F3099EE813}" type="slidenum">
              <a:rPr lang="en-GB" smtClean="0"/>
              <a:t>‹#›</a:t>
            </a:fld>
            <a:endParaRPr lang="en-GB"/>
          </a:p>
        </p:txBody>
      </p:sp>
    </p:spTree>
    <p:extLst>
      <p:ext uri="{BB962C8B-B14F-4D97-AF65-F5344CB8AC3E}">
        <p14:creationId xmlns:p14="http://schemas.microsoft.com/office/powerpoint/2010/main" val="17512169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4B908-6A48-1EFD-AEFC-3FDB3D183C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7CF1E95-025D-C1BA-8820-4818D81E81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1188747-E211-14E3-F7AD-07189E6489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825313-6A12-9258-E906-22B5D3214C82}"/>
              </a:ext>
            </a:extLst>
          </p:cNvPr>
          <p:cNvSpPr>
            <a:spLocks noGrp="1"/>
          </p:cNvSpPr>
          <p:nvPr>
            <p:ph type="dt" sz="half" idx="10"/>
          </p:nvPr>
        </p:nvSpPr>
        <p:spPr/>
        <p:txBody>
          <a:bodyPr/>
          <a:lstStyle/>
          <a:p>
            <a:fld id="{60C7E69C-9B33-429E-8089-40D64ABF8CA9}" type="datetimeFigureOut">
              <a:rPr lang="en-GB" smtClean="0"/>
              <a:t>11/08/2026</a:t>
            </a:fld>
            <a:endParaRPr lang="en-GB"/>
          </a:p>
        </p:txBody>
      </p:sp>
      <p:sp>
        <p:nvSpPr>
          <p:cNvPr id="6" name="Footer Placeholder 5">
            <a:extLst>
              <a:ext uri="{FF2B5EF4-FFF2-40B4-BE49-F238E27FC236}">
                <a16:creationId xmlns:a16="http://schemas.microsoft.com/office/drawing/2014/main" id="{1783A586-945C-1853-A1A0-FC24FD943F2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0C33FFC-7F6A-4802-439B-013B202696F8}"/>
              </a:ext>
            </a:extLst>
          </p:cNvPr>
          <p:cNvSpPr>
            <a:spLocks noGrp="1"/>
          </p:cNvSpPr>
          <p:nvPr>
            <p:ph type="sldNum" sz="quarter" idx="12"/>
          </p:nvPr>
        </p:nvSpPr>
        <p:spPr/>
        <p:txBody>
          <a:bodyPr/>
          <a:lstStyle/>
          <a:p>
            <a:fld id="{4261FDFD-0E82-4726-A297-17F3099EE813}" type="slidenum">
              <a:rPr lang="en-GB" smtClean="0"/>
              <a:t>‹#›</a:t>
            </a:fld>
            <a:endParaRPr lang="en-GB"/>
          </a:p>
        </p:txBody>
      </p:sp>
    </p:spTree>
    <p:extLst>
      <p:ext uri="{BB962C8B-B14F-4D97-AF65-F5344CB8AC3E}">
        <p14:creationId xmlns:p14="http://schemas.microsoft.com/office/powerpoint/2010/main" val="2956833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E0DDA9-2AF5-494D-87EF-FC33685AE86A}" type="datetimeFigureOut">
              <a:rPr lang="en-GB" smtClean="0"/>
              <a:t>11/08/2026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8A7E7C-5004-486C-B103-0ABFB87204A1}" type="slidenum">
              <a:rPr lang="en-GB" smtClean="0"/>
              <a:t>‹#›</a:t>
            </a:fld>
            <a:endParaRPr lang="en-GB"/>
          </a:p>
        </p:txBody>
      </p:sp>
    </p:spTree>
    <p:extLst>
      <p:ext uri="{BB962C8B-B14F-4D97-AF65-F5344CB8AC3E}">
        <p14:creationId xmlns:p14="http://schemas.microsoft.com/office/powerpoint/2010/main" val="14341187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2378E-00BF-3B8E-7CCA-CD944FA61C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D13FA49-E298-E6B0-04A8-13FD60BADA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91783502-BAD6-79DD-7092-6546A20B21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8A911B-0B15-6225-CB17-4DD3D7208D97}"/>
              </a:ext>
            </a:extLst>
          </p:cNvPr>
          <p:cNvSpPr>
            <a:spLocks noGrp="1"/>
          </p:cNvSpPr>
          <p:nvPr>
            <p:ph type="dt" sz="half" idx="10"/>
          </p:nvPr>
        </p:nvSpPr>
        <p:spPr/>
        <p:txBody>
          <a:bodyPr/>
          <a:lstStyle/>
          <a:p>
            <a:fld id="{60C7E69C-9B33-429E-8089-40D64ABF8CA9}" type="datetimeFigureOut">
              <a:rPr lang="en-GB" smtClean="0"/>
              <a:t>11/08/2026</a:t>
            </a:fld>
            <a:endParaRPr lang="en-GB"/>
          </a:p>
        </p:txBody>
      </p:sp>
      <p:sp>
        <p:nvSpPr>
          <p:cNvPr id="6" name="Footer Placeholder 5">
            <a:extLst>
              <a:ext uri="{FF2B5EF4-FFF2-40B4-BE49-F238E27FC236}">
                <a16:creationId xmlns:a16="http://schemas.microsoft.com/office/drawing/2014/main" id="{5079DC83-DD71-3885-ED89-63C1659B3AD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FCA81E-09A8-7A27-5C68-CF6D0D16A7D3}"/>
              </a:ext>
            </a:extLst>
          </p:cNvPr>
          <p:cNvSpPr>
            <a:spLocks noGrp="1"/>
          </p:cNvSpPr>
          <p:nvPr>
            <p:ph type="sldNum" sz="quarter" idx="12"/>
          </p:nvPr>
        </p:nvSpPr>
        <p:spPr/>
        <p:txBody>
          <a:bodyPr/>
          <a:lstStyle/>
          <a:p>
            <a:fld id="{4261FDFD-0E82-4726-A297-17F3099EE813}" type="slidenum">
              <a:rPr lang="en-GB" smtClean="0"/>
              <a:t>‹#›</a:t>
            </a:fld>
            <a:endParaRPr lang="en-GB"/>
          </a:p>
        </p:txBody>
      </p:sp>
    </p:spTree>
    <p:extLst>
      <p:ext uri="{BB962C8B-B14F-4D97-AF65-F5344CB8AC3E}">
        <p14:creationId xmlns:p14="http://schemas.microsoft.com/office/powerpoint/2010/main" val="27168322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8A6CA-39AE-73BF-048B-1BC31CAD31E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95937C4-EF34-FF04-07E3-F87D229FED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76975B-786E-F9A4-2F84-D3E6122798F0}"/>
              </a:ext>
            </a:extLst>
          </p:cNvPr>
          <p:cNvSpPr>
            <a:spLocks noGrp="1"/>
          </p:cNvSpPr>
          <p:nvPr>
            <p:ph type="dt" sz="half" idx="10"/>
          </p:nvPr>
        </p:nvSpPr>
        <p:spPr/>
        <p:txBody>
          <a:bodyPr/>
          <a:lstStyle/>
          <a:p>
            <a:fld id="{60C7E69C-9B33-429E-8089-40D64ABF8CA9}" type="datetimeFigureOut">
              <a:rPr lang="en-GB" smtClean="0"/>
              <a:t>11/08/2026</a:t>
            </a:fld>
            <a:endParaRPr lang="en-GB"/>
          </a:p>
        </p:txBody>
      </p:sp>
      <p:sp>
        <p:nvSpPr>
          <p:cNvPr id="5" name="Footer Placeholder 4">
            <a:extLst>
              <a:ext uri="{FF2B5EF4-FFF2-40B4-BE49-F238E27FC236}">
                <a16:creationId xmlns:a16="http://schemas.microsoft.com/office/drawing/2014/main" id="{75B219B9-E299-F426-A740-B661805CC5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E3D70F1-D9D2-24BE-37CB-5EBC9727CFA5}"/>
              </a:ext>
            </a:extLst>
          </p:cNvPr>
          <p:cNvSpPr>
            <a:spLocks noGrp="1"/>
          </p:cNvSpPr>
          <p:nvPr>
            <p:ph type="sldNum" sz="quarter" idx="12"/>
          </p:nvPr>
        </p:nvSpPr>
        <p:spPr/>
        <p:txBody>
          <a:bodyPr/>
          <a:lstStyle/>
          <a:p>
            <a:fld id="{4261FDFD-0E82-4726-A297-17F3099EE813}" type="slidenum">
              <a:rPr lang="en-GB" smtClean="0"/>
              <a:t>‹#›</a:t>
            </a:fld>
            <a:endParaRPr lang="en-GB"/>
          </a:p>
        </p:txBody>
      </p:sp>
    </p:spTree>
    <p:extLst>
      <p:ext uri="{BB962C8B-B14F-4D97-AF65-F5344CB8AC3E}">
        <p14:creationId xmlns:p14="http://schemas.microsoft.com/office/powerpoint/2010/main" val="30422647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2B66BC-E1DA-E492-CC04-4B9056ED8E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66DDC30-0BD6-FEAC-8F8D-A4472EFFAD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0E0EC4-8781-ADED-3684-552FB35E8DBE}"/>
              </a:ext>
            </a:extLst>
          </p:cNvPr>
          <p:cNvSpPr>
            <a:spLocks noGrp="1"/>
          </p:cNvSpPr>
          <p:nvPr>
            <p:ph type="dt" sz="half" idx="10"/>
          </p:nvPr>
        </p:nvSpPr>
        <p:spPr/>
        <p:txBody>
          <a:bodyPr/>
          <a:lstStyle/>
          <a:p>
            <a:fld id="{60C7E69C-9B33-429E-8089-40D64ABF8CA9}" type="datetimeFigureOut">
              <a:rPr lang="en-GB" smtClean="0"/>
              <a:t>11/08/2026</a:t>
            </a:fld>
            <a:endParaRPr lang="en-GB"/>
          </a:p>
        </p:txBody>
      </p:sp>
      <p:sp>
        <p:nvSpPr>
          <p:cNvPr id="5" name="Footer Placeholder 4">
            <a:extLst>
              <a:ext uri="{FF2B5EF4-FFF2-40B4-BE49-F238E27FC236}">
                <a16:creationId xmlns:a16="http://schemas.microsoft.com/office/drawing/2014/main" id="{C0B19258-6B75-A11A-A5D6-FED4D6FE615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75E4EB-C237-C01B-0C1C-5803CC8DC6A3}"/>
              </a:ext>
            </a:extLst>
          </p:cNvPr>
          <p:cNvSpPr>
            <a:spLocks noGrp="1"/>
          </p:cNvSpPr>
          <p:nvPr>
            <p:ph type="sldNum" sz="quarter" idx="12"/>
          </p:nvPr>
        </p:nvSpPr>
        <p:spPr/>
        <p:txBody>
          <a:bodyPr/>
          <a:lstStyle/>
          <a:p>
            <a:fld id="{4261FDFD-0E82-4726-A297-17F3099EE813}" type="slidenum">
              <a:rPr lang="en-GB" smtClean="0"/>
              <a:t>‹#›</a:t>
            </a:fld>
            <a:endParaRPr lang="en-GB"/>
          </a:p>
        </p:txBody>
      </p:sp>
    </p:spTree>
    <p:extLst>
      <p:ext uri="{BB962C8B-B14F-4D97-AF65-F5344CB8AC3E}">
        <p14:creationId xmlns:p14="http://schemas.microsoft.com/office/powerpoint/2010/main" val="19933334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D37E79C-135D-4CCF-8F3E-20BA2377F606}"/>
              </a:ext>
            </a:extLst>
          </p:cNvPr>
          <p:cNvSpPr>
            <a:spLocks noGrp="1"/>
          </p:cNvSpPr>
          <p:nvPr>
            <p:ph type="ctrTitle" hasCustomPrompt="1"/>
          </p:nvPr>
        </p:nvSpPr>
        <p:spPr>
          <a:xfrm>
            <a:off x="670145" y="1649404"/>
            <a:ext cx="5238530" cy="2387600"/>
          </a:xfrm>
          <a:prstGeom prst="rect">
            <a:avLst/>
          </a:prstGeom>
        </p:spPr>
        <p:txBody>
          <a:bodyPr lIns="0" tIns="72000" rIns="72000" bIns="72000" anchor="b">
            <a:normAutofit/>
          </a:bodyPr>
          <a:lstStyle>
            <a:lvl1pPr algn="l">
              <a:lnSpc>
                <a:spcPct val="78000"/>
              </a:lnSpc>
              <a:defRPr sz="7200" b="1" i="0"/>
            </a:lvl1pPr>
          </a:lstStyle>
          <a:p>
            <a:r>
              <a:rPr lang="en-US"/>
              <a:t>Add your workshop title here</a:t>
            </a:r>
            <a:endParaRPr lang="en-GB"/>
          </a:p>
        </p:txBody>
      </p:sp>
      <p:sp>
        <p:nvSpPr>
          <p:cNvPr id="3" name="!!Subtitle">
            <a:extLst>
              <a:ext uri="{FF2B5EF4-FFF2-40B4-BE49-F238E27FC236}">
                <a16:creationId xmlns:a16="http://schemas.microsoft.com/office/drawing/2014/main" id="{98FF1ABD-8F9D-540A-CE08-E86F80731CCB}"/>
              </a:ext>
            </a:extLst>
          </p:cNvPr>
          <p:cNvSpPr>
            <a:spLocks noGrp="1"/>
          </p:cNvSpPr>
          <p:nvPr>
            <p:ph type="subTitle" idx="1" hasCustomPrompt="1"/>
          </p:nvPr>
        </p:nvSpPr>
        <p:spPr>
          <a:xfrm>
            <a:off x="670145" y="4037004"/>
            <a:ext cx="5238530" cy="830263"/>
          </a:xfrm>
          <a:prstGeom prst="rect">
            <a:avLst/>
          </a:prstGeom>
        </p:spPr>
        <p:txBody>
          <a:bodyPr lIns="0" rIns="72000"/>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a:t>
            </a:r>
            <a:r>
              <a:rPr lang="en-US" err="1"/>
              <a:t>programme</a:t>
            </a:r>
            <a:r>
              <a:rPr lang="en-US"/>
              <a:t> name</a:t>
            </a:r>
            <a:endParaRPr lang="en-GB"/>
          </a:p>
        </p:txBody>
      </p:sp>
      <p:sp>
        <p:nvSpPr>
          <p:cNvPr id="11" name="!!WorkshopText">
            <a:extLst>
              <a:ext uri="{FF2B5EF4-FFF2-40B4-BE49-F238E27FC236}">
                <a16:creationId xmlns:a16="http://schemas.microsoft.com/office/drawing/2014/main" id="{65B35A92-D9A8-7606-EDEB-B4A6F7758881}"/>
              </a:ext>
            </a:extLst>
          </p:cNvPr>
          <p:cNvSpPr>
            <a:spLocks noGrp="1"/>
          </p:cNvSpPr>
          <p:nvPr>
            <p:ph type="body" sz="quarter" idx="10" hasCustomPrompt="1"/>
          </p:nvPr>
        </p:nvSpPr>
        <p:spPr>
          <a:xfrm>
            <a:off x="670145" y="6057899"/>
            <a:ext cx="2781300" cy="358775"/>
          </a:xfrm>
          <a:prstGeom prst="rect">
            <a:avLst/>
          </a:prstGeom>
        </p:spPr>
        <p:txBody>
          <a:bodyPr lIns="0" tIns="0" rIns="72000" bIns="0" anchor="b" anchorCtr="0"/>
          <a:lstStyle>
            <a:lvl1pPr>
              <a:buNone/>
              <a:defRPr sz="2000">
                <a:solidFill>
                  <a:srgbClr val="AFAEB2"/>
                </a:solidFill>
              </a:defRPr>
            </a:lvl1pPr>
          </a:lstStyle>
          <a:p>
            <a:pPr lvl="0"/>
            <a:r>
              <a:rPr lang="en-US"/>
              <a:t>Workshop number #</a:t>
            </a:r>
            <a:endParaRPr lang="en-GB"/>
          </a:p>
        </p:txBody>
      </p:sp>
    </p:spTree>
    <p:extLst>
      <p:ext uri="{BB962C8B-B14F-4D97-AF65-F5344CB8AC3E}">
        <p14:creationId xmlns:p14="http://schemas.microsoft.com/office/powerpoint/2010/main" val="40466121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Subheading and Text - Righ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47133F90-3DB6-2455-22E8-02FB2060E8EF}"/>
              </a:ext>
              <a:ext uri="{C183D7F6-B498-43B3-948B-1728B52AA6E4}">
                <adec:decorative xmlns:adec="http://schemas.microsoft.com/office/drawing/2017/decorative" val="1"/>
              </a:ext>
            </a:extLst>
          </p:cNvPr>
          <p:cNvSpPr>
            <a:spLocks noGrp="1"/>
          </p:cNvSpPr>
          <p:nvPr>
            <p:ph type="pic" sz="quarter" idx="14"/>
          </p:nvPr>
        </p:nvSpPr>
        <p:spPr>
          <a:xfrm>
            <a:off x="0" y="0"/>
            <a:ext cx="3377407" cy="6858000"/>
          </a:xfrm>
          <a:prstGeom prst="rect">
            <a:avLst/>
          </a:prstGeom>
          <a:solidFill>
            <a:schemeClr val="bg2"/>
          </a:solidFill>
        </p:spPr>
        <p:txBody>
          <a:bodyPr/>
          <a:lstStyle/>
          <a:p>
            <a:endParaRPr lang="en-GB"/>
          </a:p>
        </p:txBody>
      </p:sp>
      <p:sp>
        <p:nvSpPr>
          <p:cNvPr id="4" name="!!Section#">
            <a:extLst>
              <a:ext uri="{FF2B5EF4-FFF2-40B4-BE49-F238E27FC236}">
                <a16:creationId xmlns:a16="http://schemas.microsoft.com/office/drawing/2014/main" id="{CE69BD7B-91D9-A7CC-9014-1EB562D90391}"/>
              </a:ext>
              <a:ext uri="{C183D7F6-B498-43B3-948B-1728B52AA6E4}">
                <adec:decorative xmlns:adec="http://schemas.microsoft.com/office/drawing/2017/decorative" val="1"/>
              </a:ext>
            </a:extLst>
          </p:cNvPr>
          <p:cNvSpPr>
            <a:spLocks noGrp="1"/>
          </p:cNvSpPr>
          <p:nvPr>
            <p:ph type="body" sz="quarter" idx="15" hasCustomPrompt="1"/>
          </p:nvPr>
        </p:nvSpPr>
        <p:spPr>
          <a:xfrm>
            <a:off x="-238124" y="0"/>
            <a:ext cx="4086224" cy="504000"/>
          </a:xfrm>
          <a:prstGeom prst="parallelogram">
            <a:avLst>
              <a:gd name="adj" fmla="val 43899"/>
            </a:avLst>
          </a:prstGeom>
          <a:solidFill>
            <a:schemeClr val="tx2"/>
          </a:solidFill>
        </p:spPr>
        <p:txBody>
          <a:bodyPr lIns="468000" tIns="36000" rIns="432000" bIns="0" anchor="ctr" anchorCtr="0"/>
          <a:lstStyle>
            <a:lvl1pPr>
              <a:buNone/>
              <a:defRPr sz="2000">
                <a:solidFill>
                  <a:schemeClr val="bg1"/>
                </a:solidFill>
                <a:latin typeface="+mj-lt"/>
              </a:defRPr>
            </a:lvl1pPr>
          </a:lstStyle>
          <a:p>
            <a:pPr lvl="0"/>
            <a:r>
              <a:rPr lang="en-US"/>
              <a:t>Add section title here</a:t>
            </a:r>
            <a:endParaRPr lang="en-GB"/>
          </a:p>
        </p:txBody>
      </p:sp>
      <p:sp>
        <p:nvSpPr>
          <p:cNvPr id="3" name="!!Heading">
            <a:extLst>
              <a:ext uri="{FF2B5EF4-FFF2-40B4-BE49-F238E27FC236}">
                <a16:creationId xmlns:a16="http://schemas.microsoft.com/office/drawing/2014/main" id="{BF90A80E-2274-F3D0-D106-C25BF35B4427}"/>
              </a:ext>
            </a:extLst>
          </p:cNvPr>
          <p:cNvSpPr>
            <a:spLocks noGrp="1"/>
          </p:cNvSpPr>
          <p:nvPr>
            <p:ph type="title" hasCustomPrompt="1"/>
          </p:nvPr>
        </p:nvSpPr>
        <p:spPr>
          <a:xfrm>
            <a:off x="4367209" y="1100990"/>
            <a:ext cx="7165975" cy="599373"/>
          </a:xfrm>
          <a:prstGeom prst="rect">
            <a:avLst/>
          </a:prstGeom>
        </p:spPr>
        <p:txBody>
          <a:bodyPr wrap="square" lIns="0" tIns="0" rIns="0" bIns="180000" anchor="b">
            <a:spAutoFit/>
          </a:bodyPr>
          <a:lstStyle>
            <a:lvl1pPr>
              <a:lnSpc>
                <a:spcPct val="120000"/>
              </a:lnSpc>
              <a:defRPr sz="2400">
                <a:solidFill>
                  <a:schemeClr val="tx2"/>
                </a:solidFill>
              </a:defRPr>
            </a:lvl1pPr>
          </a:lstStyle>
          <a:p>
            <a:r>
              <a:rPr lang="en-US"/>
              <a:t>Add heading</a:t>
            </a:r>
            <a:endParaRPr lang="en-GB"/>
          </a:p>
        </p:txBody>
      </p:sp>
      <p:sp>
        <p:nvSpPr>
          <p:cNvPr id="5" name="!!Text">
            <a:extLst>
              <a:ext uri="{FF2B5EF4-FFF2-40B4-BE49-F238E27FC236}">
                <a16:creationId xmlns:a16="http://schemas.microsoft.com/office/drawing/2014/main" id="{32F6EEDB-FB2C-2F3F-8C11-ABDDB9CB56F9}"/>
              </a:ext>
            </a:extLst>
          </p:cNvPr>
          <p:cNvSpPr>
            <a:spLocks noGrp="1"/>
          </p:cNvSpPr>
          <p:nvPr>
            <p:ph type="body" sz="quarter" idx="13" hasCustomPrompt="1"/>
          </p:nvPr>
        </p:nvSpPr>
        <p:spPr>
          <a:xfrm>
            <a:off x="4367213" y="1700363"/>
            <a:ext cx="7165975" cy="566502"/>
          </a:xfrm>
          <a:prstGeom prst="rect">
            <a:avLst/>
          </a:prstGeom>
        </p:spPr>
        <p:txBody>
          <a:bodyPr lIns="0" tIns="0" rIns="0" bIns="0">
            <a:spAutoFit/>
          </a:bodyPr>
          <a:lstStyle>
            <a:lvl1pPr marL="457200" indent="-457200">
              <a:lnSpc>
                <a:spcPct val="150000"/>
              </a:lnSpc>
              <a:spcBef>
                <a:spcPts val="0"/>
              </a:spcBef>
              <a:spcAft>
                <a:spcPts val="2400"/>
              </a:spcAft>
              <a:buClr>
                <a:schemeClr val="accent1"/>
              </a:buClr>
              <a:buFont typeface="Arial" panose="020B0604020202020204" pitchFamily="34" charset="0"/>
              <a:buChar char="•"/>
              <a:defRPr sz="2800"/>
            </a:lvl1pPr>
            <a:lvl2pPr marL="0" indent="0">
              <a:lnSpc>
                <a:spcPct val="120000"/>
              </a:lnSpc>
              <a:spcAft>
                <a:spcPts val="1200"/>
              </a:spcAft>
              <a:buNone/>
              <a:defRPr sz="2800"/>
            </a:lvl2pPr>
            <a:lvl3pPr marL="0" indent="0">
              <a:lnSpc>
                <a:spcPct val="120000"/>
              </a:lnSpc>
              <a:spcAft>
                <a:spcPts val="1200"/>
              </a:spcAft>
              <a:buNone/>
              <a:defRPr sz="2800"/>
            </a:lvl3pPr>
            <a:lvl4pPr marL="0" indent="0">
              <a:lnSpc>
                <a:spcPct val="120000"/>
              </a:lnSpc>
              <a:spcAft>
                <a:spcPts val="1200"/>
              </a:spcAft>
              <a:buNone/>
              <a:defRPr sz="2800"/>
            </a:lvl4pPr>
            <a:lvl5pPr marL="0" indent="0">
              <a:lnSpc>
                <a:spcPct val="120000"/>
              </a:lnSpc>
              <a:spcAft>
                <a:spcPts val="1200"/>
              </a:spcAft>
              <a:buNone/>
              <a:defRPr sz="2800"/>
            </a:lvl5pPr>
          </a:lstStyle>
          <a:p>
            <a:pPr lvl="0"/>
            <a:r>
              <a:rPr lang="en-US"/>
              <a:t>Add body text</a:t>
            </a:r>
          </a:p>
        </p:txBody>
      </p:sp>
    </p:spTree>
    <p:extLst>
      <p:ext uri="{BB962C8B-B14F-4D97-AF65-F5344CB8AC3E}">
        <p14:creationId xmlns:p14="http://schemas.microsoft.com/office/powerpoint/2010/main" val="26079962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Heading and Text - Lef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9BD2D47-9E69-3EAF-3A6E-AD11461EA307}"/>
              </a:ext>
              <a:ext uri="{C183D7F6-B498-43B3-948B-1728B52AA6E4}">
                <adec:decorative xmlns:adec="http://schemas.microsoft.com/office/drawing/2017/decorative" val="1"/>
              </a:ext>
            </a:extLst>
          </p:cNvPr>
          <p:cNvSpPr>
            <a:spLocks noGrp="1"/>
          </p:cNvSpPr>
          <p:nvPr>
            <p:ph type="pic" sz="quarter" idx="14"/>
          </p:nvPr>
        </p:nvSpPr>
        <p:spPr>
          <a:xfrm>
            <a:off x="6962932" y="1"/>
            <a:ext cx="5229066" cy="6858000"/>
          </a:xfrm>
          <a:prstGeom prst="rect">
            <a:avLst/>
          </a:prstGeom>
          <a:solidFill>
            <a:schemeClr val="bg2"/>
          </a:solidFill>
        </p:spPr>
        <p:txBody>
          <a:bodyPr/>
          <a:lstStyle/>
          <a:p>
            <a:endParaRPr lang="en-GB"/>
          </a:p>
        </p:txBody>
      </p:sp>
      <p:sp>
        <p:nvSpPr>
          <p:cNvPr id="2" name="!!Heading#">
            <a:extLst>
              <a:ext uri="{FF2B5EF4-FFF2-40B4-BE49-F238E27FC236}">
                <a16:creationId xmlns:a16="http://schemas.microsoft.com/office/drawing/2014/main" id="{FECA3D3F-7648-328B-E354-767ECAF75252}"/>
              </a:ext>
            </a:extLst>
          </p:cNvPr>
          <p:cNvSpPr>
            <a:spLocks noGrp="1"/>
          </p:cNvSpPr>
          <p:nvPr>
            <p:ph type="title" hasCustomPrompt="1"/>
          </p:nvPr>
        </p:nvSpPr>
        <p:spPr>
          <a:xfrm>
            <a:off x="658813" y="1058036"/>
            <a:ext cx="5437187" cy="516273"/>
          </a:xfrm>
          <a:prstGeom prst="rect">
            <a:avLst/>
          </a:prstGeom>
        </p:spPr>
        <p:txBody>
          <a:bodyPr wrap="square" lIns="0" tIns="0" rIns="0" bIns="180000" anchor="b" anchorCtr="0">
            <a:spAutoFit/>
          </a:bodyPr>
          <a:lstStyle>
            <a:lvl1pPr>
              <a:spcAft>
                <a:spcPts val="1200"/>
              </a:spcAft>
              <a:defRPr sz="2400">
                <a:solidFill>
                  <a:schemeClr val="tx2"/>
                </a:solidFill>
              </a:defRPr>
            </a:lvl1pPr>
          </a:lstStyle>
          <a:p>
            <a:r>
              <a:rPr lang="en-US"/>
              <a:t>Add heading</a:t>
            </a:r>
            <a:endParaRPr lang="en-GB"/>
          </a:p>
        </p:txBody>
      </p:sp>
      <p:sp>
        <p:nvSpPr>
          <p:cNvPr id="7" name="!!Text#">
            <a:extLst>
              <a:ext uri="{FF2B5EF4-FFF2-40B4-BE49-F238E27FC236}">
                <a16:creationId xmlns:a16="http://schemas.microsoft.com/office/drawing/2014/main" id="{0491E53C-FBDA-53FC-6870-C8AE733C5747}"/>
              </a:ext>
            </a:extLst>
          </p:cNvPr>
          <p:cNvSpPr>
            <a:spLocks noGrp="1"/>
          </p:cNvSpPr>
          <p:nvPr>
            <p:ph type="body" sz="quarter" idx="13" hasCustomPrompt="1"/>
          </p:nvPr>
        </p:nvSpPr>
        <p:spPr>
          <a:xfrm>
            <a:off x="658813" y="1583804"/>
            <a:ext cx="5437187" cy="566502"/>
          </a:xfrm>
          <a:prstGeom prst="rect">
            <a:avLst/>
          </a:prstGeom>
        </p:spPr>
        <p:txBody>
          <a:bodyPr wrap="square" lIns="0" tIns="0" rIns="0" bIns="0">
            <a:spAutoFit/>
          </a:bodyPr>
          <a:lstStyle>
            <a:lvl1pPr marL="457200" indent="-457200">
              <a:lnSpc>
                <a:spcPct val="150000"/>
              </a:lnSpc>
              <a:spcBef>
                <a:spcPts val="0"/>
              </a:spcBef>
              <a:spcAft>
                <a:spcPts val="2400"/>
              </a:spcAft>
              <a:buClr>
                <a:schemeClr val="accent1"/>
              </a:buClr>
              <a:buFont typeface="Arial" panose="020B0604020202020204" pitchFamily="34" charset="0"/>
              <a:buChar char="•"/>
              <a:defRPr sz="2800"/>
            </a:lvl1pPr>
            <a:lvl2pPr>
              <a:buFont typeface="Arial" panose="020B0604020202020204" pitchFamily="34" charset="0"/>
              <a:buNone/>
              <a:defRPr sz="2800"/>
            </a:lvl2pPr>
            <a:lvl3pPr>
              <a:buFont typeface="Arial" panose="020B0604020202020204" pitchFamily="34" charset="0"/>
              <a:buNone/>
              <a:defRPr sz="2800"/>
            </a:lvl3pPr>
            <a:lvl4pPr>
              <a:buFont typeface="Arial" panose="020B0604020202020204" pitchFamily="34" charset="0"/>
              <a:buNone/>
              <a:defRPr sz="2800"/>
            </a:lvl4pPr>
            <a:lvl5pPr>
              <a:buFont typeface="Arial" panose="020B0604020202020204" pitchFamily="34" charset="0"/>
              <a:buNone/>
              <a:defRPr sz="2800"/>
            </a:lvl5pPr>
          </a:lstStyle>
          <a:p>
            <a:pPr lvl="0"/>
            <a:r>
              <a:rPr lang="en-US"/>
              <a:t>Add body text</a:t>
            </a:r>
          </a:p>
        </p:txBody>
      </p:sp>
    </p:spTree>
    <p:extLst>
      <p:ext uri="{BB962C8B-B14F-4D97-AF65-F5344CB8AC3E}">
        <p14:creationId xmlns:p14="http://schemas.microsoft.com/office/powerpoint/2010/main" val="37110573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BE0DDA9-2AF5-494D-87EF-FC33685AE86A}" type="datetimeFigureOut">
              <a:rPr lang="en-GB" smtClean="0"/>
              <a:t>11/08/2026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18A7E7C-5004-486C-B103-0ABFB87204A1}" type="slidenum">
              <a:rPr lang="en-GB" smtClean="0"/>
              <a:t>‹#›</a:t>
            </a:fld>
            <a:endParaRPr lang="en-GB"/>
          </a:p>
        </p:txBody>
      </p:sp>
    </p:spTree>
    <p:extLst>
      <p:ext uri="{BB962C8B-B14F-4D97-AF65-F5344CB8AC3E}">
        <p14:creationId xmlns:p14="http://schemas.microsoft.com/office/powerpoint/2010/main" val="1727463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BE0DDA9-2AF5-494D-87EF-FC33685AE86A}" type="datetimeFigureOut">
              <a:rPr lang="en-GB" smtClean="0"/>
              <a:t>11/08/2026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18A7E7C-5004-486C-B103-0ABFB87204A1}" type="slidenum">
              <a:rPr lang="en-GB" smtClean="0"/>
              <a:t>‹#›</a:t>
            </a:fld>
            <a:endParaRPr lang="en-GB"/>
          </a:p>
        </p:txBody>
      </p:sp>
    </p:spTree>
    <p:extLst>
      <p:ext uri="{BB962C8B-B14F-4D97-AF65-F5344CB8AC3E}">
        <p14:creationId xmlns:p14="http://schemas.microsoft.com/office/powerpoint/2010/main" val="3060045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BE0DDA9-2AF5-494D-87EF-FC33685AE86A}" type="datetimeFigureOut">
              <a:rPr lang="en-GB" smtClean="0"/>
              <a:t>11/08/2026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18A7E7C-5004-486C-B103-0ABFB87204A1}" type="slidenum">
              <a:rPr lang="en-GB" smtClean="0"/>
              <a:t>‹#›</a:t>
            </a:fld>
            <a:endParaRPr lang="en-GB"/>
          </a:p>
        </p:txBody>
      </p:sp>
    </p:spTree>
    <p:extLst>
      <p:ext uri="{BB962C8B-B14F-4D97-AF65-F5344CB8AC3E}">
        <p14:creationId xmlns:p14="http://schemas.microsoft.com/office/powerpoint/2010/main" val="157491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E0DDA9-2AF5-494D-87EF-FC33685AE86A}" type="datetimeFigureOut">
              <a:rPr lang="en-GB" smtClean="0"/>
              <a:t>11/08/2026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18A7E7C-5004-486C-B103-0ABFB87204A1}" type="slidenum">
              <a:rPr lang="en-GB" smtClean="0"/>
              <a:t>‹#›</a:t>
            </a:fld>
            <a:endParaRPr lang="en-GB"/>
          </a:p>
        </p:txBody>
      </p:sp>
    </p:spTree>
    <p:extLst>
      <p:ext uri="{BB962C8B-B14F-4D97-AF65-F5344CB8AC3E}">
        <p14:creationId xmlns:p14="http://schemas.microsoft.com/office/powerpoint/2010/main" val="3967072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E0DDA9-2AF5-494D-87EF-FC33685AE86A}" type="datetimeFigureOut">
              <a:rPr lang="en-GB" smtClean="0"/>
              <a:t>11/08/2026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18A7E7C-5004-486C-B103-0ABFB87204A1}" type="slidenum">
              <a:rPr lang="en-GB" smtClean="0"/>
              <a:t>‹#›</a:t>
            </a:fld>
            <a:endParaRPr lang="en-GB"/>
          </a:p>
        </p:txBody>
      </p:sp>
    </p:spTree>
    <p:extLst>
      <p:ext uri="{BB962C8B-B14F-4D97-AF65-F5344CB8AC3E}">
        <p14:creationId xmlns:p14="http://schemas.microsoft.com/office/powerpoint/2010/main" val="630250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E0DDA9-2AF5-494D-87EF-FC33685AE86A}" type="datetimeFigureOut">
              <a:rPr lang="en-GB" smtClean="0"/>
              <a:t>11/08/2026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18A7E7C-5004-486C-B103-0ABFB87204A1}" type="slidenum">
              <a:rPr lang="en-GB" smtClean="0"/>
              <a:t>‹#›</a:t>
            </a:fld>
            <a:endParaRPr lang="en-GB"/>
          </a:p>
        </p:txBody>
      </p:sp>
    </p:spTree>
    <p:extLst>
      <p:ext uri="{BB962C8B-B14F-4D97-AF65-F5344CB8AC3E}">
        <p14:creationId xmlns:p14="http://schemas.microsoft.com/office/powerpoint/2010/main" val="2360955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theme" Target="../theme/theme3.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E0DDA9-2AF5-494D-87EF-FC33685AE86A}" type="datetimeFigureOut">
              <a:rPr lang="en-GB" smtClean="0"/>
              <a:t>11/08/2026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8A7E7C-5004-486C-B103-0ABFB87204A1}" type="slidenum">
              <a:rPr lang="en-GB" smtClean="0"/>
              <a:t>‹#›</a:t>
            </a:fld>
            <a:endParaRPr lang="en-GB"/>
          </a:p>
        </p:txBody>
      </p:sp>
    </p:spTree>
    <p:extLst>
      <p:ext uri="{BB962C8B-B14F-4D97-AF65-F5344CB8AC3E}">
        <p14:creationId xmlns:p14="http://schemas.microsoft.com/office/powerpoint/2010/main" val="37828340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928327-C214-BCFB-3AE9-A7E3219491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DB35DA1-60D4-8E37-FA86-3163B46756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ED4636-3E69-7A7F-1818-62BE2B28AA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707328B-58EF-6D44-BCEE-47EC079A0A3F}" type="datetimeFigureOut">
              <a:rPr lang="en-US" smtClean="0"/>
              <a:t>8/11/2026</a:t>
            </a:fld>
            <a:endParaRPr lang="en-US" dirty="0"/>
          </a:p>
        </p:txBody>
      </p:sp>
      <p:sp>
        <p:nvSpPr>
          <p:cNvPr id="5" name="Footer Placeholder 4">
            <a:extLst>
              <a:ext uri="{FF2B5EF4-FFF2-40B4-BE49-F238E27FC236}">
                <a16:creationId xmlns:a16="http://schemas.microsoft.com/office/drawing/2014/main" id="{DBEDB660-6391-43C9-D9CA-177459741D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9F97D4A4-194B-F0A4-A03F-6BEE503DF5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9591EA1-EB43-164F-9528-784AD67660F9}" type="slidenum">
              <a:rPr lang="en-US" smtClean="0"/>
              <a:t>‹#›</a:t>
            </a:fld>
            <a:endParaRPr lang="en-US" dirty="0"/>
          </a:p>
        </p:txBody>
      </p:sp>
    </p:spTree>
    <p:extLst>
      <p:ext uri="{BB962C8B-B14F-4D97-AF65-F5344CB8AC3E}">
        <p14:creationId xmlns:p14="http://schemas.microsoft.com/office/powerpoint/2010/main" val="4340415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3B7B31-A88A-9B91-883D-5AE4DD640C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760F402-1ABB-1787-CB02-A2B570E678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DC2676-E997-006E-AEB5-9BE8A5A9A2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60C7E69C-9B33-429E-8089-40D64ABF8CA9}" type="datetimeFigureOut">
              <a:rPr lang="en-GB" smtClean="0"/>
              <a:pPr/>
              <a:t>11/08/2026</a:t>
            </a:fld>
            <a:endParaRPr lang="en-GB"/>
          </a:p>
        </p:txBody>
      </p:sp>
      <p:sp>
        <p:nvSpPr>
          <p:cNvPr id="5" name="Footer Placeholder 4">
            <a:extLst>
              <a:ext uri="{FF2B5EF4-FFF2-40B4-BE49-F238E27FC236}">
                <a16:creationId xmlns:a16="http://schemas.microsoft.com/office/drawing/2014/main" id="{148E547C-4548-5DC0-540D-54482002E9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GB"/>
          </a:p>
        </p:txBody>
      </p:sp>
      <p:sp>
        <p:nvSpPr>
          <p:cNvPr id="6" name="Slide Number Placeholder 5">
            <a:extLst>
              <a:ext uri="{FF2B5EF4-FFF2-40B4-BE49-F238E27FC236}">
                <a16:creationId xmlns:a16="http://schemas.microsoft.com/office/drawing/2014/main" id="{A909DEDE-9F63-6AF8-19C5-0B09B2019A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4261FDFD-0E82-4726-A297-17F3099EE813}" type="slidenum">
              <a:rPr lang="en-GB" smtClean="0"/>
              <a:pPr/>
              <a:t>‹#›</a:t>
            </a:fld>
            <a:endParaRPr lang="en-GB"/>
          </a:p>
        </p:txBody>
      </p:sp>
    </p:spTree>
    <p:extLst>
      <p:ext uri="{BB962C8B-B14F-4D97-AF65-F5344CB8AC3E}">
        <p14:creationId xmlns:p14="http://schemas.microsoft.com/office/powerpoint/2010/main" val="3085539207"/>
      </p:ext>
    </p:extLst>
  </p:cSld>
  <p:clrMap bg1="dk1" tx1="lt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13.xml"/><Relationship Id="rId1" Type="http://schemas.openxmlformats.org/officeDocument/2006/relationships/video" Target="https://www.youtube.com/embed/3TzFRlombBo?feature=oembed"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3.xml"/><Relationship Id="rId1" Type="http://schemas.openxmlformats.org/officeDocument/2006/relationships/tags" Target="../tags/tag1.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3.xml"/><Relationship Id="rId1" Type="http://schemas.openxmlformats.org/officeDocument/2006/relationships/tags" Target="../tags/tag2.xml"/><Relationship Id="rId4" Type="http://schemas.openxmlformats.org/officeDocument/2006/relationships/image" Target="../media/image9.jpeg"/></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3.xml"/><Relationship Id="rId1" Type="http://schemas.openxmlformats.org/officeDocument/2006/relationships/tags" Target="../tags/tag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3.xml"/><Relationship Id="rId1" Type="http://schemas.openxmlformats.org/officeDocument/2006/relationships/tags" Target="../tags/tag4.xml"/><Relationship Id="rId4" Type="http://schemas.openxmlformats.org/officeDocument/2006/relationships/image" Target="../media/image14.jpeg"/></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8" Type="http://schemas.openxmlformats.org/officeDocument/2006/relationships/hyperlink" Target="https://damartraining.com/apprentice-students/overview/" TargetMode="External"/><Relationship Id="rId3" Type="http://schemas.openxmlformats.org/officeDocument/2006/relationships/hyperlink" Target="https://damartraining.com/apprenticeship-vacancies/" TargetMode="External"/><Relationship Id="rId7" Type="http://schemas.openxmlformats.org/officeDocument/2006/relationships/hyperlink" Target="https://damartraining.com/contact-us/" TargetMode="External"/><Relationship Id="rId2" Type="http://schemas.openxmlformats.org/officeDocument/2006/relationships/notesSlide" Target="../notesSlides/notesSlide5.xml"/><Relationship Id="rId1" Type="http://schemas.openxmlformats.org/officeDocument/2006/relationships/slideLayout" Target="../slideLayouts/slideLayout35.xml"/><Relationship Id="rId6" Type="http://schemas.openxmlformats.org/officeDocument/2006/relationships/hyperlink" Target="https://notgoingtouni.co.uk/" TargetMode="External"/><Relationship Id="rId5" Type="http://schemas.openxmlformats.org/officeDocument/2006/relationships/hyperlink" Target="https://www.getmyfirstjob.co.uk/" TargetMode="External"/><Relationship Id="rId4" Type="http://schemas.openxmlformats.org/officeDocument/2006/relationships/hyperlink" Target="https://www.gov.uk/apply-apprenticeship" TargetMode="External"/><Relationship Id="rId9" Type="http://schemas.openxmlformats.org/officeDocument/2006/relationships/image" Target="../media/image16.jpeg"/></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B6E6D-F3C4-EDDD-A89E-DB719BF45D33}"/>
              </a:ext>
            </a:extLst>
          </p:cNvPr>
          <p:cNvSpPr>
            <a:spLocks noGrp="1"/>
          </p:cNvSpPr>
          <p:nvPr>
            <p:ph type="ctrTitle"/>
          </p:nvPr>
        </p:nvSpPr>
        <p:spPr>
          <a:xfrm>
            <a:off x="1524000" y="1122363"/>
            <a:ext cx="9144000" cy="2387600"/>
          </a:xfrm>
        </p:spPr>
        <p:txBody>
          <a:bodyPr/>
          <a:lstStyle/>
          <a:p>
            <a:r>
              <a:rPr lang="en-US" dirty="0"/>
              <a:t>IP Apprenticeships</a:t>
            </a:r>
            <a:endParaRPr lang="en-GB" dirty="0"/>
          </a:p>
        </p:txBody>
      </p:sp>
      <p:sp>
        <p:nvSpPr>
          <p:cNvPr id="3" name="Subtitle 2">
            <a:extLst>
              <a:ext uri="{FF2B5EF4-FFF2-40B4-BE49-F238E27FC236}">
                <a16:creationId xmlns:a16="http://schemas.microsoft.com/office/drawing/2014/main" id="{E7350F02-DC72-8B09-0AD3-13386BE46C5B}"/>
              </a:ext>
            </a:extLst>
          </p:cNvPr>
          <p:cNvSpPr>
            <a:spLocks noGrp="1"/>
          </p:cNvSpPr>
          <p:nvPr>
            <p:ph type="subTitle" idx="1"/>
          </p:nvPr>
        </p:nvSpPr>
        <p:spPr>
          <a:xfrm>
            <a:off x="1524000" y="3602038"/>
            <a:ext cx="9144000" cy="1655762"/>
          </a:xfrm>
        </p:spPr>
        <p:txBody>
          <a:bodyPr>
            <a:normAutofit/>
          </a:bodyPr>
          <a:lstStyle/>
          <a:p>
            <a:endParaRPr lang="en-GB" sz="4000" dirty="0"/>
          </a:p>
        </p:txBody>
      </p:sp>
    </p:spTree>
    <p:extLst>
      <p:ext uri="{BB962C8B-B14F-4D97-AF65-F5344CB8AC3E}">
        <p14:creationId xmlns:p14="http://schemas.microsoft.com/office/powerpoint/2010/main" val="28251383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Job opportunities on completion</a:t>
            </a:r>
            <a:endParaRPr lang="en-GB" dirty="0"/>
          </a:p>
        </p:txBody>
      </p:sp>
      <p:sp>
        <p:nvSpPr>
          <p:cNvPr id="3" name="Content Placeholder 2"/>
          <p:cNvSpPr>
            <a:spLocks noGrp="1"/>
          </p:cNvSpPr>
          <p:nvPr>
            <p:ph idx="1"/>
          </p:nvPr>
        </p:nvSpPr>
        <p:spPr/>
        <p:txBody>
          <a:bodyPr>
            <a:noAutofit/>
          </a:bodyPr>
          <a:lstStyle/>
          <a:p>
            <a:r>
              <a:rPr lang="en-US" sz="2400" dirty="0"/>
              <a:t>Further study and training to qualify as a Registered Patent Attorney and/or European Patent Attorney, involving passing FD and/or EQE exams</a:t>
            </a:r>
          </a:p>
          <a:p>
            <a:r>
              <a:rPr lang="en-US" sz="2400" dirty="0"/>
              <a:t>Other roles in IP world, such as:</a:t>
            </a:r>
          </a:p>
          <a:p>
            <a:pPr lvl="1"/>
            <a:r>
              <a:rPr lang="en-US" dirty="0"/>
              <a:t>marketing and business development </a:t>
            </a:r>
          </a:p>
          <a:p>
            <a:pPr lvl="1"/>
            <a:r>
              <a:rPr lang="en-US" dirty="0"/>
              <a:t>business support</a:t>
            </a:r>
          </a:p>
          <a:p>
            <a:pPr lvl="1"/>
            <a:r>
              <a:rPr lang="en-US" dirty="0"/>
              <a:t>searcher/analyst</a:t>
            </a:r>
          </a:p>
          <a:p>
            <a:pPr lvl="1"/>
            <a:r>
              <a:rPr lang="en-US" dirty="0"/>
              <a:t>IT</a:t>
            </a:r>
          </a:p>
          <a:p>
            <a:pPr lvl="1"/>
            <a:r>
              <a:rPr lang="en-US" dirty="0"/>
              <a:t>paralegal</a:t>
            </a:r>
          </a:p>
          <a:p>
            <a:pPr lvl="1"/>
            <a:r>
              <a:rPr lang="en-US" dirty="0"/>
              <a:t>recruitment</a:t>
            </a:r>
          </a:p>
          <a:p>
            <a:pPr lvl="1"/>
            <a:r>
              <a:rPr lang="en-US" dirty="0"/>
              <a:t>technology transfer</a:t>
            </a:r>
          </a:p>
          <a:p>
            <a:pPr algn="just">
              <a:lnSpc>
                <a:spcPct val="120000"/>
              </a:lnSpc>
              <a:spcBef>
                <a:spcPct val="0"/>
              </a:spcBef>
            </a:pPr>
            <a:endParaRPr lang="en-US" sz="2400" dirty="0">
              <a:latin typeface="Arial" pitchFamily="34" charset="0"/>
              <a:cs typeface="Arial" pitchFamily="34" charset="0"/>
            </a:endParaRPr>
          </a:p>
        </p:txBody>
      </p:sp>
    </p:spTree>
    <p:extLst>
      <p:ext uri="{BB962C8B-B14F-4D97-AF65-F5344CB8AC3E}">
        <p14:creationId xmlns:p14="http://schemas.microsoft.com/office/powerpoint/2010/main" val="427045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55441CA-63F3-D91C-4A48-28409A1DBE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C95773-3F33-5906-FF4C-4FDCF4D7B274}"/>
              </a:ext>
            </a:extLst>
          </p:cNvPr>
          <p:cNvSpPr>
            <a:spLocks noGrp="1"/>
          </p:cNvSpPr>
          <p:nvPr>
            <p:ph type="title"/>
          </p:nvPr>
        </p:nvSpPr>
        <p:spPr/>
        <p:txBody>
          <a:bodyPr/>
          <a:lstStyle/>
          <a:p>
            <a:r>
              <a:rPr lang="en-US" dirty="0"/>
              <a:t>Next steps</a:t>
            </a:r>
            <a:endParaRPr lang="en-GB" dirty="0"/>
          </a:p>
        </p:txBody>
      </p:sp>
      <p:sp>
        <p:nvSpPr>
          <p:cNvPr id="3" name="Content Placeholder 2">
            <a:extLst>
              <a:ext uri="{FF2B5EF4-FFF2-40B4-BE49-F238E27FC236}">
                <a16:creationId xmlns:a16="http://schemas.microsoft.com/office/drawing/2014/main" id="{9711F34D-20A3-7042-75B6-56C65A0749B0}"/>
              </a:ext>
            </a:extLst>
          </p:cNvPr>
          <p:cNvSpPr>
            <a:spLocks noGrp="1"/>
          </p:cNvSpPr>
          <p:nvPr>
            <p:ph idx="1"/>
          </p:nvPr>
        </p:nvSpPr>
        <p:spPr/>
        <p:txBody>
          <a:bodyPr/>
          <a:lstStyle/>
          <a:p>
            <a:r>
              <a:rPr lang="en-US" sz="2400" dirty="0"/>
              <a:t>Working towards apprenticeship being up and running by Autumn 2028</a:t>
            </a:r>
          </a:p>
          <a:p>
            <a:r>
              <a:rPr lang="en-US" sz="2400" dirty="0"/>
              <a:t>Currently focusing on computer science/digital technology as subject of STEM degree portion but plan to extend to engineering and chemistry/life sciences in the future</a:t>
            </a:r>
          </a:p>
          <a:p>
            <a:endParaRPr lang="en-GB" sz="2400" dirty="0"/>
          </a:p>
          <a:p>
            <a:endParaRPr lang="en-GB" sz="2400" dirty="0"/>
          </a:p>
          <a:p>
            <a:pPr algn="just">
              <a:lnSpc>
                <a:spcPct val="120000"/>
              </a:lnSpc>
              <a:spcBef>
                <a:spcPct val="0"/>
              </a:spcBef>
            </a:pPr>
            <a:endParaRPr lang="en-US" sz="2200" dirty="0">
              <a:latin typeface="Arial" pitchFamily="34" charset="0"/>
              <a:cs typeface="Arial" pitchFamily="34" charset="0"/>
            </a:endParaRPr>
          </a:p>
        </p:txBody>
      </p:sp>
    </p:spTree>
    <p:extLst>
      <p:ext uri="{BB962C8B-B14F-4D97-AF65-F5344CB8AC3E}">
        <p14:creationId xmlns:p14="http://schemas.microsoft.com/office/powerpoint/2010/main" val="3431268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12F3157-B0BD-2B06-718D-42A7FDE59BA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5321F1B-1E9C-4E5C-A764-D8F7BD2F8C07}"/>
              </a:ext>
            </a:extLst>
          </p:cNvPr>
          <p:cNvSpPr>
            <a:spLocks noGrp="1"/>
          </p:cNvSpPr>
          <p:nvPr>
            <p:ph type="ctrTitle"/>
          </p:nvPr>
        </p:nvSpPr>
        <p:spPr/>
        <p:txBody>
          <a:bodyPr>
            <a:normAutofit fontScale="90000"/>
          </a:bodyPr>
          <a:lstStyle/>
          <a:p>
            <a:r>
              <a:rPr lang="en-US" dirty="0"/>
              <a:t>What is it like to be an apprentice on a Level 6 Degree Apprenticeship course?</a:t>
            </a:r>
            <a:endParaRPr lang="en-GB" dirty="0"/>
          </a:p>
        </p:txBody>
      </p:sp>
      <p:sp>
        <p:nvSpPr>
          <p:cNvPr id="7" name="Subtitle 6">
            <a:extLst>
              <a:ext uri="{FF2B5EF4-FFF2-40B4-BE49-F238E27FC236}">
                <a16:creationId xmlns:a16="http://schemas.microsoft.com/office/drawing/2014/main" id="{48CF97B6-C83D-0D7D-352B-96079AB7C1DB}"/>
              </a:ext>
            </a:extLst>
          </p:cNvPr>
          <p:cNvSpPr>
            <a:spLocks noGrp="1"/>
          </p:cNvSpPr>
          <p:nvPr>
            <p:ph type="subTitle" idx="1"/>
          </p:nvPr>
        </p:nvSpPr>
        <p:spPr/>
        <p:txBody>
          <a:bodyPr>
            <a:normAutofit/>
          </a:bodyPr>
          <a:lstStyle/>
          <a:p>
            <a:r>
              <a:rPr lang="en-US" dirty="0"/>
              <a:t>Paul Armstrong, Head of Apprenticeships and Employer Skills,</a:t>
            </a:r>
          </a:p>
          <a:p>
            <a:r>
              <a:rPr lang="en-US" dirty="0"/>
              <a:t>University of Cumbria</a:t>
            </a:r>
          </a:p>
          <a:p>
            <a:endParaRPr lang="en-GB" dirty="0"/>
          </a:p>
        </p:txBody>
      </p:sp>
    </p:spTree>
    <p:extLst>
      <p:ext uri="{BB962C8B-B14F-4D97-AF65-F5344CB8AC3E}">
        <p14:creationId xmlns:p14="http://schemas.microsoft.com/office/powerpoint/2010/main" val="31078690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87D2B-4285-3A11-FF85-B1ED7B43A016}"/>
              </a:ext>
            </a:extLst>
          </p:cNvPr>
          <p:cNvSpPr>
            <a:spLocks noGrp="1"/>
          </p:cNvSpPr>
          <p:nvPr>
            <p:ph type="title"/>
          </p:nvPr>
        </p:nvSpPr>
        <p:spPr/>
        <p:txBody>
          <a:bodyPr>
            <a:normAutofit/>
          </a:bodyPr>
          <a:lstStyle/>
          <a:p>
            <a:r>
              <a:rPr lang="en-GB" sz="3600" dirty="0"/>
              <a:t>L6 Patent Engineer</a:t>
            </a:r>
          </a:p>
        </p:txBody>
      </p:sp>
      <p:sp>
        <p:nvSpPr>
          <p:cNvPr id="3" name="Content Placeholder 2">
            <a:extLst>
              <a:ext uri="{FF2B5EF4-FFF2-40B4-BE49-F238E27FC236}">
                <a16:creationId xmlns:a16="http://schemas.microsoft.com/office/drawing/2014/main" id="{5ECF9177-1877-4B88-527B-34E182A7B4FB}"/>
              </a:ext>
            </a:extLst>
          </p:cNvPr>
          <p:cNvSpPr>
            <a:spLocks noGrp="1"/>
          </p:cNvSpPr>
          <p:nvPr>
            <p:ph idx="1"/>
          </p:nvPr>
        </p:nvSpPr>
        <p:spPr>
          <a:xfrm>
            <a:off x="838200" y="1825625"/>
            <a:ext cx="10515600" cy="4667250"/>
          </a:xfrm>
        </p:spPr>
        <p:txBody>
          <a:bodyPr>
            <a:normAutofit/>
          </a:bodyPr>
          <a:lstStyle/>
          <a:p>
            <a:pPr>
              <a:spcBef>
                <a:spcPts val="600"/>
              </a:spcBef>
              <a:spcAft>
                <a:spcPts val="600"/>
              </a:spcAft>
            </a:pPr>
            <a:r>
              <a:rPr lang="en-GB" sz="2400" dirty="0"/>
              <a:t>Being developed for September 2028 intake.</a:t>
            </a:r>
          </a:p>
          <a:p>
            <a:pPr>
              <a:spcBef>
                <a:spcPts val="600"/>
              </a:spcBef>
              <a:spcAft>
                <a:spcPts val="600"/>
              </a:spcAft>
            </a:pPr>
            <a:r>
              <a:rPr lang="en-GB" sz="2400" dirty="0"/>
              <a:t>Four-year integrated degree apprenticeship (80% STEM and 20% Legal).</a:t>
            </a:r>
          </a:p>
          <a:p>
            <a:pPr>
              <a:spcBef>
                <a:spcPts val="600"/>
              </a:spcBef>
              <a:spcAft>
                <a:spcPts val="600"/>
              </a:spcAft>
            </a:pPr>
            <a:r>
              <a:rPr lang="en-GB" sz="2400" dirty="0"/>
              <a:t>Law modules meet the requirements for the IP Foundation Certificate.</a:t>
            </a:r>
          </a:p>
          <a:p>
            <a:pPr>
              <a:spcBef>
                <a:spcPts val="600"/>
              </a:spcBef>
              <a:spcAft>
                <a:spcPts val="600"/>
              </a:spcAft>
            </a:pPr>
            <a:r>
              <a:rPr lang="en-GB" sz="2400" dirty="0"/>
              <a:t>Assessment is all on-programme, through academic assessments link to modules of study (a mix of reports, projects, and legal exams).</a:t>
            </a:r>
          </a:p>
          <a:p>
            <a:pPr>
              <a:spcBef>
                <a:spcPts val="600"/>
              </a:spcBef>
              <a:spcAft>
                <a:spcPts val="600"/>
              </a:spcAft>
            </a:pPr>
            <a:r>
              <a:rPr lang="en-GB" sz="2400" dirty="0"/>
              <a:t>Applications are directly to the University (training provider) sponsored by your employer; you will need to secure the apprenticeship role with the employer.</a:t>
            </a:r>
          </a:p>
          <a:p>
            <a:pPr>
              <a:spcBef>
                <a:spcPts val="600"/>
              </a:spcBef>
              <a:spcAft>
                <a:spcPts val="600"/>
              </a:spcAft>
            </a:pPr>
            <a:r>
              <a:rPr lang="en-GB" sz="2400" dirty="0"/>
              <a:t>We will be working with employers to shape vacancies for Sep28.</a:t>
            </a:r>
          </a:p>
          <a:p>
            <a:pPr>
              <a:spcBef>
                <a:spcPts val="600"/>
              </a:spcBef>
              <a:spcAft>
                <a:spcPts val="600"/>
              </a:spcAft>
            </a:pPr>
            <a:r>
              <a:rPr lang="en-GB" sz="2400" dirty="0"/>
              <a:t>Open to early career (college leavers) or existing staff upskilling.</a:t>
            </a:r>
          </a:p>
          <a:p>
            <a:pPr marL="0" indent="0">
              <a:buNone/>
            </a:pPr>
            <a:endParaRPr lang="en-GB" dirty="0"/>
          </a:p>
        </p:txBody>
      </p:sp>
    </p:spTree>
    <p:extLst>
      <p:ext uri="{BB962C8B-B14F-4D97-AF65-F5344CB8AC3E}">
        <p14:creationId xmlns:p14="http://schemas.microsoft.com/office/powerpoint/2010/main" val="3214647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88978-4FB0-55DF-5E05-AB99AF821F72}"/>
              </a:ext>
            </a:extLst>
          </p:cNvPr>
          <p:cNvSpPr>
            <a:spLocks noGrp="1"/>
          </p:cNvSpPr>
          <p:nvPr>
            <p:ph type="title"/>
          </p:nvPr>
        </p:nvSpPr>
        <p:spPr>
          <a:ln>
            <a:noFill/>
          </a:ln>
        </p:spPr>
        <p:txBody>
          <a:bodyPr>
            <a:normAutofit/>
          </a:bodyPr>
          <a:lstStyle/>
          <a:p>
            <a:r>
              <a:rPr lang="en-GB" sz="3600" dirty="0"/>
              <a:t>Approach to Delivery</a:t>
            </a:r>
          </a:p>
        </p:txBody>
      </p:sp>
      <p:sp>
        <p:nvSpPr>
          <p:cNvPr id="5" name="Rectangle: Rounded Corners 4">
            <a:extLst>
              <a:ext uri="{FF2B5EF4-FFF2-40B4-BE49-F238E27FC236}">
                <a16:creationId xmlns:a16="http://schemas.microsoft.com/office/drawing/2014/main" id="{10CFC577-0480-D2C6-7F49-4EF8C76E4E75}"/>
              </a:ext>
            </a:extLst>
          </p:cNvPr>
          <p:cNvSpPr/>
          <p:nvPr/>
        </p:nvSpPr>
        <p:spPr>
          <a:xfrm>
            <a:off x="561109" y="2005952"/>
            <a:ext cx="3505200" cy="3020621"/>
          </a:xfrm>
          <a:prstGeom prst="roundRect">
            <a:avLst/>
          </a:prstGeom>
          <a:solidFill>
            <a:srgbClr val="1CAC3E"/>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Aptos" panose="02110004020202020204"/>
                <a:ea typeface="+mn-ea"/>
                <a:cs typeface="+mn-cs"/>
              </a:rPr>
              <a:t>Taught online, backed by a virtual classroom.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Aptos" panose="02110004020202020204"/>
                <a:ea typeface="+mn-ea"/>
                <a:cs typeface="+mn-cs"/>
              </a:rPr>
              <a:t>24/7 online digital library and remote access student support.</a:t>
            </a:r>
          </a:p>
        </p:txBody>
      </p:sp>
      <p:sp>
        <p:nvSpPr>
          <p:cNvPr id="7" name="Rectangle: Rounded Corners 6">
            <a:extLst>
              <a:ext uri="{FF2B5EF4-FFF2-40B4-BE49-F238E27FC236}">
                <a16:creationId xmlns:a16="http://schemas.microsoft.com/office/drawing/2014/main" id="{1FC1BBEA-F3FD-6056-2D52-F4A21999924F}"/>
              </a:ext>
            </a:extLst>
          </p:cNvPr>
          <p:cNvSpPr/>
          <p:nvPr/>
        </p:nvSpPr>
        <p:spPr>
          <a:xfrm>
            <a:off x="4444340" y="2007932"/>
            <a:ext cx="2560618" cy="1621971"/>
          </a:xfrm>
          <a:prstGeom prst="roundRect">
            <a:avLst/>
          </a:prstGeom>
          <a:solidFill>
            <a:srgbClr val="1CAC3E"/>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Aptos" panose="02110004020202020204"/>
                <a:ea typeface="+mn-ea"/>
                <a:cs typeface="+mn-cs"/>
              </a:rPr>
              <a:t>Engineering &amp; Digital week-long residential learning at our Barrow Campus.</a:t>
            </a:r>
          </a:p>
        </p:txBody>
      </p:sp>
      <p:sp>
        <p:nvSpPr>
          <p:cNvPr id="9" name="Rectangle: Rounded Corners 8">
            <a:extLst>
              <a:ext uri="{FF2B5EF4-FFF2-40B4-BE49-F238E27FC236}">
                <a16:creationId xmlns:a16="http://schemas.microsoft.com/office/drawing/2014/main" id="{9357EAA1-F803-49DA-DAB2-3ED8296CAD00}"/>
              </a:ext>
            </a:extLst>
          </p:cNvPr>
          <p:cNvSpPr/>
          <p:nvPr/>
        </p:nvSpPr>
        <p:spPr>
          <a:xfrm>
            <a:off x="7406743" y="2042528"/>
            <a:ext cx="2483661" cy="1589314"/>
          </a:xfrm>
          <a:prstGeom prst="roundRect">
            <a:avLst/>
          </a:prstGeom>
          <a:solidFill>
            <a:srgbClr val="1CAC3E"/>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Aptos" panose="02110004020202020204"/>
                <a:ea typeface="+mn-ea"/>
                <a:cs typeface="+mn-cs"/>
              </a:rPr>
              <a:t>Law week-long residential learning at our London Campus.</a:t>
            </a:r>
          </a:p>
        </p:txBody>
      </p:sp>
      <p:sp>
        <p:nvSpPr>
          <p:cNvPr id="11" name="Rectangle: Rounded Corners 10">
            <a:extLst>
              <a:ext uri="{FF2B5EF4-FFF2-40B4-BE49-F238E27FC236}">
                <a16:creationId xmlns:a16="http://schemas.microsoft.com/office/drawing/2014/main" id="{5E0B27ED-5863-1B66-1538-AA6300196C64}"/>
              </a:ext>
            </a:extLst>
          </p:cNvPr>
          <p:cNvSpPr/>
          <p:nvPr/>
        </p:nvSpPr>
        <p:spPr>
          <a:xfrm>
            <a:off x="4468093" y="3981743"/>
            <a:ext cx="5422313" cy="1034143"/>
          </a:xfrm>
          <a:prstGeom prst="roundRect">
            <a:avLst/>
          </a:prstGeom>
          <a:solidFill>
            <a:srgbClr val="1CAC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Aptos" panose="02110004020202020204"/>
                <a:ea typeface="+mn-ea"/>
                <a:cs typeface="+mn-cs"/>
              </a:rPr>
              <a:t>One Residential Week per Semester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Aptos" panose="02110004020202020204"/>
                <a:ea typeface="+mn-ea"/>
                <a:cs typeface="+mn-cs"/>
              </a:rPr>
              <a:t>(three per year).</a:t>
            </a:r>
          </a:p>
        </p:txBody>
      </p:sp>
      <p:sp>
        <p:nvSpPr>
          <p:cNvPr id="3" name="Rectangle: Rounded Corners 2">
            <a:extLst>
              <a:ext uri="{FF2B5EF4-FFF2-40B4-BE49-F238E27FC236}">
                <a16:creationId xmlns:a16="http://schemas.microsoft.com/office/drawing/2014/main" id="{21576C17-F3F2-6D83-414D-240CB6EFEF15}"/>
              </a:ext>
            </a:extLst>
          </p:cNvPr>
          <p:cNvSpPr/>
          <p:nvPr/>
        </p:nvSpPr>
        <p:spPr>
          <a:xfrm>
            <a:off x="561109" y="5276088"/>
            <a:ext cx="3505200" cy="1216787"/>
          </a:xfrm>
          <a:prstGeom prst="roundRect">
            <a:avLst/>
          </a:prstGeom>
          <a:solidFill>
            <a:srgbClr val="1CAC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Access to your local university library for quiet study space.</a:t>
            </a:r>
          </a:p>
        </p:txBody>
      </p:sp>
      <p:sp>
        <p:nvSpPr>
          <p:cNvPr id="6" name="Rectangle: Rounded Corners 5">
            <a:extLst>
              <a:ext uri="{FF2B5EF4-FFF2-40B4-BE49-F238E27FC236}">
                <a16:creationId xmlns:a16="http://schemas.microsoft.com/office/drawing/2014/main" id="{A24B8DFF-AFA8-3A0B-5100-250E3AB1EBF7}"/>
              </a:ext>
            </a:extLst>
          </p:cNvPr>
          <p:cNvSpPr/>
          <p:nvPr/>
        </p:nvSpPr>
        <p:spPr>
          <a:xfrm>
            <a:off x="4468094" y="5304964"/>
            <a:ext cx="2536864" cy="1216787"/>
          </a:xfrm>
          <a:prstGeom prst="roundRect">
            <a:avLst/>
          </a:prstGeom>
          <a:solidFill>
            <a:srgbClr val="1CAC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Nominated line manager in a suitable role.</a:t>
            </a:r>
          </a:p>
        </p:txBody>
      </p:sp>
      <p:sp>
        <p:nvSpPr>
          <p:cNvPr id="10" name="Rectangle: Rounded Corners 9">
            <a:extLst>
              <a:ext uri="{FF2B5EF4-FFF2-40B4-BE49-F238E27FC236}">
                <a16:creationId xmlns:a16="http://schemas.microsoft.com/office/drawing/2014/main" id="{E4BA25FD-7C0C-3C1E-6394-3E83D54CAFEE}"/>
              </a:ext>
            </a:extLst>
          </p:cNvPr>
          <p:cNvSpPr/>
          <p:nvPr/>
        </p:nvSpPr>
        <p:spPr>
          <a:xfrm>
            <a:off x="7406743" y="5350587"/>
            <a:ext cx="2492805" cy="1216787"/>
          </a:xfrm>
          <a:prstGeom prst="roundRect">
            <a:avLst/>
          </a:prstGeom>
          <a:solidFill>
            <a:srgbClr val="1CAC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Dedicated Personal University Tutor.</a:t>
            </a:r>
          </a:p>
        </p:txBody>
      </p:sp>
    </p:spTree>
    <p:extLst>
      <p:ext uri="{BB962C8B-B14F-4D97-AF65-F5344CB8AC3E}">
        <p14:creationId xmlns:p14="http://schemas.microsoft.com/office/powerpoint/2010/main" val="969491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CBDA5-198A-A1F5-4414-9CCA647C2D2D}"/>
              </a:ext>
            </a:extLst>
          </p:cNvPr>
          <p:cNvSpPr>
            <a:spLocks noGrp="1"/>
          </p:cNvSpPr>
          <p:nvPr>
            <p:ph type="title"/>
          </p:nvPr>
        </p:nvSpPr>
        <p:spPr>
          <a:xfrm>
            <a:off x="512064" y="365125"/>
            <a:ext cx="7103174" cy="1325563"/>
          </a:xfrm>
        </p:spPr>
        <p:txBody>
          <a:bodyPr>
            <a:normAutofit/>
          </a:bodyPr>
          <a:lstStyle/>
          <a:p>
            <a:r>
              <a:rPr lang="en-GB" sz="3600" dirty="0"/>
              <a:t>Being an apprentice</a:t>
            </a:r>
          </a:p>
        </p:txBody>
      </p:sp>
      <p:sp>
        <p:nvSpPr>
          <p:cNvPr id="3" name="Content Placeholder 2">
            <a:extLst>
              <a:ext uri="{FF2B5EF4-FFF2-40B4-BE49-F238E27FC236}">
                <a16:creationId xmlns:a16="http://schemas.microsoft.com/office/drawing/2014/main" id="{3AC6D64B-08B6-1C42-EE9E-CB3C15855FCB}"/>
              </a:ext>
            </a:extLst>
          </p:cNvPr>
          <p:cNvSpPr>
            <a:spLocks noGrp="1"/>
          </p:cNvSpPr>
          <p:nvPr>
            <p:ph idx="1"/>
          </p:nvPr>
        </p:nvSpPr>
        <p:spPr>
          <a:xfrm>
            <a:off x="512064" y="1825625"/>
            <a:ext cx="10515600" cy="4351338"/>
          </a:xfrm>
        </p:spPr>
        <p:txBody>
          <a:bodyPr>
            <a:normAutofit/>
          </a:bodyPr>
          <a:lstStyle/>
          <a:p>
            <a:pPr>
              <a:lnSpc>
                <a:spcPct val="100000"/>
              </a:lnSpc>
              <a:spcBef>
                <a:spcPts val="600"/>
              </a:spcBef>
              <a:spcAft>
                <a:spcPts val="600"/>
              </a:spcAft>
            </a:pPr>
            <a:r>
              <a:rPr lang="en-GB" sz="2000" dirty="0"/>
              <a:t>Complete academic modules to develop your body of knowledge and applied skills with assignments aligned to work-based learning.</a:t>
            </a:r>
          </a:p>
          <a:p>
            <a:pPr>
              <a:lnSpc>
                <a:spcPct val="100000"/>
              </a:lnSpc>
              <a:spcBef>
                <a:spcPts val="600"/>
              </a:spcBef>
              <a:spcAft>
                <a:spcPts val="600"/>
              </a:spcAft>
            </a:pPr>
            <a:r>
              <a:rPr lang="en-GB" sz="2000" dirty="0"/>
              <a:t>Commit to a day a week to structured learning, plus gaining in-work experience through supervised work (learning on the job).</a:t>
            </a:r>
          </a:p>
          <a:p>
            <a:pPr>
              <a:lnSpc>
                <a:spcPct val="100000"/>
              </a:lnSpc>
              <a:spcBef>
                <a:spcPts val="600"/>
              </a:spcBef>
              <a:spcAft>
                <a:spcPts val="600"/>
              </a:spcAft>
            </a:pPr>
            <a:r>
              <a:rPr lang="en-GB" sz="2000" dirty="0"/>
              <a:t>Record your active learning in the classroom and in work each month against planned hours set out in your learning plan. </a:t>
            </a:r>
          </a:p>
          <a:p>
            <a:pPr>
              <a:lnSpc>
                <a:spcPct val="100000"/>
              </a:lnSpc>
              <a:spcBef>
                <a:spcPts val="600"/>
              </a:spcBef>
              <a:spcAft>
                <a:spcPts val="600"/>
              </a:spcAft>
            </a:pPr>
            <a:r>
              <a:rPr lang="en-GB" sz="2000" dirty="0"/>
              <a:t>As an apprentice, the course is no cost to you, and whilst you are studying you are working, earning and gaining valuable experience.</a:t>
            </a:r>
          </a:p>
          <a:p>
            <a:pPr>
              <a:lnSpc>
                <a:spcPct val="100000"/>
              </a:lnSpc>
              <a:spcBef>
                <a:spcPts val="600"/>
              </a:spcBef>
              <a:spcAft>
                <a:spcPts val="600"/>
              </a:spcAft>
            </a:pPr>
            <a:r>
              <a:rPr lang="en-GB" sz="2000" dirty="0"/>
              <a:t>We meet with you and your employer at least each semester (3 times) and review your academic and professional progress. </a:t>
            </a:r>
          </a:p>
        </p:txBody>
      </p:sp>
    </p:spTree>
    <p:extLst>
      <p:ext uri="{BB962C8B-B14F-4D97-AF65-F5344CB8AC3E}">
        <p14:creationId xmlns:p14="http://schemas.microsoft.com/office/powerpoint/2010/main" val="553382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F8DA17C-3072-DC6D-F10E-C18797D83E96}"/>
              </a:ext>
            </a:extLst>
          </p:cNvPr>
          <p:cNvSpPr>
            <a:spLocks noGrp="1"/>
          </p:cNvSpPr>
          <p:nvPr>
            <p:ph type="title"/>
          </p:nvPr>
        </p:nvSpPr>
        <p:spPr>
          <a:xfrm>
            <a:off x="563880" y="520573"/>
            <a:ext cx="6777038" cy="1325563"/>
          </a:xfrm>
        </p:spPr>
        <p:txBody>
          <a:bodyPr/>
          <a:lstStyle/>
          <a:p>
            <a:r>
              <a:rPr lang="en-GB" dirty="0"/>
              <a:t>You are in good company...</a:t>
            </a:r>
          </a:p>
        </p:txBody>
      </p:sp>
      <p:graphicFrame>
        <p:nvGraphicFramePr>
          <p:cNvPr id="7" name="Content Placeholder 6">
            <a:extLst>
              <a:ext uri="{FF2B5EF4-FFF2-40B4-BE49-F238E27FC236}">
                <a16:creationId xmlns:a16="http://schemas.microsoft.com/office/drawing/2014/main" id="{A1D6C665-23B1-4E26-B1C8-419CB2F597B4}"/>
              </a:ext>
            </a:extLst>
          </p:cNvPr>
          <p:cNvGraphicFramePr>
            <a:graphicFrameLocks noGrp="1"/>
          </p:cNvGraphicFramePr>
          <p:nvPr>
            <p:ph idx="1"/>
          </p:nvPr>
        </p:nvGraphicFramePr>
        <p:xfrm>
          <a:off x="563880" y="2141537"/>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67745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title="Barrow Campus Opening | University of Cumbria">
            <a:hlinkClick r:id="" action="ppaction://media"/>
            <a:extLst>
              <a:ext uri="{FF2B5EF4-FFF2-40B4-BE49-F238E27FC236}">
                <a16:creationId xmlns:a16="http://schemas.microsoft.com/office/drawing/2014/main" id="{43FB0C8D-53D1-8BF1-9A94-A9A1BD2AAA88}"/>
              </a:ext>
            </a:extLst>
          </p:cNvPr>
          <p:cNvPicPr>
            <a:picLocks noGrp="1" noRot="1" noChangeAspect="1"/>
          </p:cNvPicPr>
          <p:nvPr>
            <p:ph idx="1"/>
            <a:videoFile r:link="rId1"/>
          </p:nvPr>
        </p:nvPicPr>
        <p:blipFill>
          <a:blip r:embed="rId3"/>
          <a:stretch>
            <a:fillRect/>
          </a:stretch>
        </p:blipFill>
        <p:spPr>
          <a:xfrm>
            <a:off x="813045" y="406400"/>
            <a:ext cx="8367900" cy="4727864"/>
          </a:xfrm>
          <a:prstGeom prst="rect">
            <a:avLst/>
          </a:prstGeom>
          <a:noFill/>
        </p:spPr>
      </p:pic>
      <p:sp>
        <p:nvSpPr>
          <p:cNvPr id="8" name="TextBox 7">
            <a:extLst>
              <a:ext uri="{FF2B5EF4-FFF2-40B4-BE49-F238E27FC236}">
                <a16:creationId xmlns:a16="http://schemas.microsoft.com/office/drawing/2014/main" id="{883DE710-7DC9-8C2C-0FD4-335372D6B94E}"/>
              </a:ext>
            </a:extLst>
          </p:cNvPr>
          <p:cNvSpPr txBox="1"/>
          <p:nvPr/>
        </p:nvSpPr>
        <p:spPr>
          <a:xfrm>
            <a:off x="813044" y="5273964"/>
            <a:ext cx="836790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Our new campus in Barrow, focused on engineering, advanced manufacturing and digital technology the base for residential learning.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We are also one of the founding members of the Defence Universities Alliance.</a:t>
            </a:r>
          </a:p>
        </p:txBody>
      </p:sp>
    </p:spTree>
    <p:extLst>
      <p:ext uri="{BB962C8B-B14F-4D97-AF65-F5344CB8AC3E}">
        <p14:creationId xmlns:p14="http://schemas.microsoft.com/office/powerpoint/2010/main" val="2494761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5E2713C-1C37-B00C-E610-CEB9CF740C0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6FD75C5-16E1-503B-7E0F-9C8E1B3A2E93}"/>
              </a:ext>
            </a:extLst>
          </p:cNvPr>
          <p:cNvSpPr>
            <a:spLocks noGrp="1"/>
          </p:cNvSpPr>
          <p:nvPr>
            <p:ph type="ctrTitle"/>
          </p:nvPr>
        </p:nvSpPr>
        <p:spPr/>
        <p:txBody>
          <a:bodyPr/>
          <a:lstStyle/>
          <a:p>
            <a:r>
              <a:rPr lang="en-US"/>
              <a:t>Level 3 IP </a:t>
            </a:r>
            <a:r>
              <a:rPr lang="en-US" dirty="0"/>
              <a:t>Paralegal Apprenticeship</a:t>
            </a:r>
            <a:endParaRPr lang="en-GB" dirty="0"/>
          </a:p>
        </p:txBody>
      </p:sp>
      <p:sp>
        <p:nvSpPr>
          <p:cNvPr id="5" name="Subtitle 4">
            <a:extLst>
              <a:ext uri="{FF2B5EF4-FFF2-40B4-BE49-F238E27FC236}">
                <a16:creationId xmlns:a16="http://schemas.microsoft.com/office/drawing/2014/main" id="{5E1F3184-ECEC-437B-AFFB-E1161D74B0F8}"/>
              </a:ext>
            </a:extLst>
          </p:cNvPr>
          <p:cNvSpPr>
            <a:spLocks noGrp="1"/>
          </p:cNvSpPr>
          <p:nvPr>
            <p:ph type="subTitle" idx="1"/>
          </p:nvPr>
        </p:nvSpPr>
        <p:spPr/>
        <p:txBody>
          <a:bodyPr/>
          <a:lstStyle/>
          <a:p>
            <a:r>
              <a:rPr lang="en-US" dirty="0"/>
              <a:t>Annemarie Parsons, </a:t>
            </a:r>
            <a:r>
              <a:rPr lang="en-US" dirty="0" err="1"/>
              <a:t>Murgitroyd</a:t>
            </a:r>
            <a:endParaRPr lang="en-GB" dirty="0"/>
          </a:p>
        </p:txBody>
      </p:sp>
    </p:spTree>
    <p:extLst>
      <p:ext uri="{BB962C8B-B14F-4D97-AF65-F5344CB8AC3E}">
        <p14:creationId xmlns:p14="http://schemas.microsoft.com/office/powerpoint/2010/main" val="36090469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7A19CFC-6662-510D-466D-942A7C9ED9D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1C9C4C7-70EC-7A97-F43F-65230C147C7E}"/>
              </a:ext>
            </a:extLst>
          </p:cNvPr>
          <p:cNvSpPr>
            <a:spLocks noGrp="1"/>
          </p:cNvSpPr>
          <p:nvPr>
            <p:ph type="ctrTitle"/>
          </p:nvPr>
        </p:nvSpPr>
        <p:spPr/>
        <p:txBody>
          <a:bodyPr>
            <a:normAutofit fontScale="90000"/>
          </a:bodyPr>
          <a:lstStyle/>
          <a:p>
            <a:r>
              <a:rPr lang="en-US" dirty="0"/>
              <a:t>What is it like to be an apprentice on an IP Paralegal Apprenticeship?</a:t>
            </a:r>
            <a:endParaRPr lang="en-GB" dirty="0"/>
          </a:p>
        </p:txBody>
      </p:sp>
      <p:sp>
        <p:nvSpPr>
          <p:cNvPr id="5" name="Subtitle 4">
            <a:extLst>
              <a:ext uri="{FF2B5EF4-FFF2-40B4-BE49-F238E27FC236}">
                <a16:creationId xmlns:a16="http://schemas.microsoft.com/office/drawing/2014/main" id="{439C83DD-AD7E-A7F7-5755-4A9F5A72AEBC}"/>
              </a:ext>
            </a:extLst>
          </p:cNvPr>
          <p:cNvSpPr>
            <a:spLocks noGrp="1"/>
          </p:cNvSpPr>
          <p:nvPr>
            <p:ph type="subTitle" idx="1"/>
          </p:nvPr>
        </p:nvSpPr>
        <p:spPr/>
        <p:txBody>
          <a:bodyPr/>
          <a:lstStyle/>
          <a:p>
            <a:r>
              <a:rPr lang="en-US" dirty="0"/>
              <a:t>Katrina Shawcross, Damar Training</a:t>
            </a:r>
            <a:endParaRPr lang="en-GB" dirty="0"/>
          </a:p>
        </p:txBody>
      </p:sp>
    </p:spTree>
    <p:extLst>
      <p:ext uri="{BB962C8B-B14F-4D97-AF65-F5344CB8AC3E}">
        <p14:creationId xmlns:p14="http://schemas.microsoft.com/office/powerpoint/2010/main" val="1730782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7BE2037-B709-E05E-5DF9-904CD4E1D3A4}"/>
              </a:ext>
            </a:extLst>
          </p:cNvPr>
          <p:cNvSpPr>
            <a:spLocks noGrp="1"/>
          </p:cNvSpPr>
          <p:nvPr>
            <p:ph type="ctrTitle"/>
          </p:nvPr>
        </p:nvSpPr>
        <p:spPr/>
        <p:txBody>
          <a:bodyPr/>
          <a:lstStyle/>
          <a:p>
            <a:r>
              <a:rPr lang="en-US" dirty="0"/>
              <a:t>Introduction</a:t>
            </a:r>
            <a:endParaRPr lang="en-GB" dirty="0"/>
          </a:p>
        </p:txBody>
      </p:sp>
      <p:sp>
        <p:nvSpPr>
          <p:cNvPr id="7" name="Subtitle 6">
            <a:extLst>
              <a:ext uri="{FF2B5EF4-FFF2-40B4-BE49-F238E27FC236}">
                <a16:creationId xmlns:a16="http://schemas.microsoft.com/office/drawing/2014/main" id="{2FC5C560-DB1E-BD45-957C-E237240649EA}"/>
              </a:ext>
            </a:extLst>
          </p:cNvPr>
          <p:cNvSpPr>
            <a:spLocks noGrp="1"/>
          </p:cNvSpPr>
          <p:nvPr>
            <p:ph type="subTitle" idx="1"/>
          </p:nvPr>
        </p:nvSpPr>
        <p:spPr/>
        <p:txBody>
          <a:bodyPr/>
          <a:lstStyle/>
          <a:p>
            <a:r>
              <a:rPr lang="en-US" dirty="0"/>
              <a:t>Dr Bobby Mukherjee CPA, EPA, BAE Systems plc</a:t>
            </a:r>
            <a:endParaRPr lang="en-GB" dirty="0"/>
          </a:p>
        </p:txBody>
      </p:sp>
    </p:spTree>
    <p:extLst>
      <p:ext uri="{BB962C8B-B14F-4D97-AF65-F5344CB8AC3E}">
        <p14:creationId xmlns:p14="http://schemas.microsoft.com/office/powerpoint/2010/main" val="4094802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BC3A0-BE2D-B2B8-5EC9-C209BA9999D0}"/>
            </a:ext>
          </a:extLst>
        </p:cNvPr>
        <p:cNvGrpSpPr/>
        <p:nvPr/>
      </p:nvGrpSpPr>
      <p:grpSpPr>
        <a:xfrm>
          <a:off x="0" y="0"/>
          <a:ext cx="0" cy="0"/>
          <a:chOff x="0" y="0"/>
          <a:chExt cx="0" cy="0"/>
        </a:xfrm>
      </p:grpSpPr>
      <p:sp>
        <p:nvSpPr>
          <p:cNvPr id="5" name="!!ShapeIGNORE">
            <a:extLst>
              <a:ext uri="{FF2B5EF4-FFF2-40B4-BE49-F238E27FC236}">
                <a16:creationId xmlns:a16="http://schemas.microsoft.com/office/drawing/2014/main" id="{D38ACAD5-2394-1E10-D88E-3C0269FCAB35}"/>
              </a:ext>
              <a:ext uri="{C183D7F6-B498-43B3-948B-1728B52AA6E4}">
                <adec:decorative xmlns:adec="http://schemas.microsoft.com/office/drawing/2017/decorative" val="1"/>
              </a:ext>
            </a:extLst>
          </p:cNvPr>
          <p:cNvSpPr>
            <a:spLocks/>
          </p:cNvSpPr>
          <p:nvPr/>
        </p:nvSpPr>
        <p:spPr>
          <a:xfrm>
            <a:off x="-4812226" y="0"/>
            <a:ext cx="8252064" cy="466463"/>
          </a:xfrm>
          <a:prstGeom prst="parallelogram">
            <a:avLst>
              <a:gd name="adj" fmla="val 3832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9" name="!!Title">
            <a:extLst>
              <a:ext uri="{FF2B5EF4-FFF2-40B4-BE49-F238E27FC236}">
                <a16:creationId xmlns:a16="http://schemas.microsoft.com/office/drawing/2014/main" id="{EA1A79E0-858C-7904-2EAF-CEEB833E5F58}"/>
              </a:ext>
            </a:extLst>
          </p:cNvPr>
          <p:cNvSpPr>
            <a:spLocks noGrp="1"/>
          </p:cNvSpPr>
          <p:nvPr>
            <p:ph type="ctrTitle"/>
          </p:nvPr>
        </p:nvSpPr>
        <p:spPr>
          <a:xfrm>
            <a:off x="670145" y="466463"/>
            <a:ext cx="3808337" cy="992059"/>
          </a:xfrm>
        </p:spPr>
        <p:txBody>
          <a:bodyPr>
            <a:normAutofit/>
          </a:bodyPr>
          <a:lstStyle/>
          <a:p>
            <a:r>
              <a:rPr lang="en-GB" sz="3600" noProof="0"/>
              <a:t>Who we are</a:t>
            </a:r>
          </a:p>
        </p:txBody>
      </p:sp>
      <p:cxnSp>
        <p:nvCxnSpPr>
          <p:cNvPr id="2" name="!!Underline">
            <a:extLst>
              <a:ext uri="{FF2B5EF4-FFF2-40B4-BE49-F238E27FC236}">
                <a16:creationId xmlns:a16="http://schemas.microsoft.com/office/drawing/2014/main" id="{D72C2AC8-F6DE-913F-EE3B-773C28A2C8F6}"/>
              </a:ext>
              <a:ext uri="{C183D7F6-B498-43B3-948B-1728B52AA6E4}">
                <adec:decorative xmlns:adec="http://schemas.microsoft.com/office/drawing/2017/decorative" val="1"/>
              </a:ext>
            </a:extLst>
          </p:cNvPr>
          <p:cNvCxnSpPr>
            <a:cxnSpLocks/>
          </p:cNvCxnSpPr>
          <p:nvPr/>
        </p:nvCxnSpPr>
        <p:spPr>
          <a:xfrm>
            <a:off x="666970" y="6117974"/>
            <a:ext cx="169523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2">
            <a:extLst>
              <a:ext uri="{FF2B5EF4-FFF2-40B4-BE49-F238E27FC236}">
                <a16:creationId xmlns:a16="http://schemas.microsoft.com/office/drawing/2014/main" id="{5DF5503B-1B4B-F3B8-F90E-54CC3AE5213C}"/>
              </a:ext>
            </a:extLst>
          </p:cNvPr>
          <p:cNvSpPr txBox="1"/>
          <p:nvPr/>
        </p:nvSpPr>
        <p:spPr>
          <a:xfrm>
            <a:off x="666970" y="1511687"/>
            <a:ext cx="5896137" cy="4170372"/>
          </a:xfrm>
          <a:prstGeom prst="rect">
            <a:avLst/>
          </a:prstGeom>
          <a:noFill/>
        </p:spPr>
        <p:txBody>
          <a:bodyPr wrap="square" lIns="91440" tIns="45720" rIns="91440" bIns="45720" rtlCol="0" anchor="t">
            <a:spAutoFit/>
          </a:bodyPr>
          <a:lstStyle/>
          <a:p>
            <a:pPr marL="180975" marR="0" lvl="0" indent="-180975"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n-GB" sz="2000" b="0" i="0" u="none" strike="noStrike" kern="1200" cap="none" spc="0" normalizeH="0" baseline="0" noProof="0">
                <a:ln>
                  <a:noFill/>
                </a:ln>
                <a:solidFill>
                  <a:prstClr val="black"/>
                </a:solidFill>
                <a:effectLst/>
                <a:uLnTx/>
                <a:uFillTx/>
                <a:latin typeface="Arial"/>
                <a:ea typeface="+mn-ea"/>
                <a:cs typeface="+mn-cs"/>
              </a:rPr>
              <a:t>Independent apprenticeship training provider – since 1980 </a:t>
            </a:r>
          </a:p>
          <a:p>
            <a:pPr marL="180975" marR="0" lvl="0" indent="-180975"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n-GB" sz="2000" b="0" i="0" u="none" strike="noStrike" kern="1200" cap="none" spc="0" normalizeH="0" baseline="0" noProof="0">
                <a:ln>
                  <a:noFill/>
                </a:ln>
                <a:solidFill>
                  <a:prstClr val="black"/>
                </a:solidFill>
                <a:effectLst/>
                <a:uLnTx/>
                <a:uFillTx/>
                <a:latin typeface="Arial"/>
                <a:ea typeface="+mn-ea"/>
                <a:cs typeface="+mn-cs"/>
              </a:rPr>
              <a:t>Work nationally (England)</a:t>
            </a:r>
          </a:p>
          <a:p>
            <a:pPr marL="180975" marR="0" lvl="0" indent="-180975"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n-GB" sz="2000" b="0" i="0" u="none" strike="noStrike" kern="1200" cap="none" spc="0" normalizeH="0" baseline="0" noProof="0">
                <a:ln>
                  <a:noFill/>
                </a:ln>
                <a:solidFill>
                  <a:prstClr val="black"/>
                </a:solidFill>
                <a:effectLst/>
                <a:uLnTx/>
                <a:uFillTx/>
                <a:latin typeface="Arial"/>
                <a:ea typeface="+mn-ea"/>
                <a:cs typeface="+mn-cs"/>
              </a:rPr>
              <a:t>Specialise in business and professional support services – especially legal </a:t>
            </a:r>
          </a:p>
          <a:p>
            <a:pPr marL="180975" marR="0" lvl="0" indent="-180975"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n-GB" sz="2000" b="0" i="0" u="none" strike="noStrike" kern="1200" cap="none" spc="0" normalizeH="0" baseline="0" noProof="0">
                <a:ln>
                  <a:noFill/>
                </a:ln>
                <a:solidFill>
                  <a:prstClr val="black"/>
                </a:solidFill>
                <a:effectLst/>
                <a:uLnTx/>
                <a:uFillTx/>
                <a:latin typeface="Arial"/>
                <a:ea typeface="+mn-ea"/>
                <a:cs typeface="+mn-cs"/>
              </a:rPr>
              <a:t>c.1,500 apprentices with c.650 employers; over 50% in legal services </a:t>
            </a:r>
          </a:p>
          <a:p>
            <a:pPr marL="180975" marR="0" lvl="0" indent="-180975"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n-GB" sz="2000" b="0" i="0" u="none" strike="noStrike" kern="1200" cap="none" spc="0" normalizeH="0" baseline="0" noProof="0">
                <a:ln>
                  <a:noFill/>
                </a:ln>
                <a:solidFill>
                  <a:prstClr val="black"/>
                </a:solidFill>
                <a:effectLst/>
                <a:uLnTx/>
                <a:uFillTx/>
                <a:latin typeface="Arial"/>
                <a:ea typeface="+mn-ea"/>
                <a:cs typeface="+mn-cs"/>
              </a:rPr>
              <a:t>Apprenticeship training and recruitment support </a:t>
            </a:r>
          </a:p>
          <a:p>
            <a:pPr marL="180975" marR="0" lvl="0" indent="-180975"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n-GB" sz="2000" b="0" i="0" u="none" strike="noStrike" kern="1200" cap="none" spc="0" normalizeH="0" baseline="0" noProof="0">
                <a:ln>
                  <a:noFill/>
                </a:ln>
                <a:solidFill>
                  <a:prstClr val="black"/>
                </a:solidFill>
                <a:effectLst/>
                <a:uLnTx/>
                <a:uFillTx/>
                <a:latin typeface="Arial"/>
                <a:ea typeface="+mn-ea"/>
                <a:cs typeface="+mn-cs"/>
              </a:rPr>
              <a:t>Apprenticeships include paralegal, chartered legal executive, solicitor, business administration, accountancy, customer service, data protection. </a:t>
            </a:r>
            <a:endParaRPr kumimoji="0" lang="en-GB" sz="2000" b="0" i="0" u="none" strike="noStrike" kern="1200" cap="none" spc="0" normalizeH="0" baseline="0" noProof="0">
              <a:ln>
                <a:noFill/>
              </a:ln>
              <a:solidFill>
                <a:prstClr val="black"/>
              </a:solidFill>
              <a:effectLst/>
              <a:uLnTx/>
              <a:uFillTx/>
              <a:latin typeface="Arial"/>
              <a:ea typeface="+mn-ea"/>
              <a:cs typeface="Arial"/>
            </a:endParaRPr>
          </a:p>
        </p:txBody>
      </p:sp>
      <p:pic>
        <p:nvPicPr>
          <p:cNvPr id="11" name="!!Image-Title">
            <a:extLst>
              <a:ext uri="{FF2B5EF4-FFF2-40B4-BE49-F238E27FC236}">
                <a16:creationId xmlns:a16="http://schemas.microsoft.com/office/drawing/2014/main" id="{A3AD06D0-5753-447F-83F8-42CE3CC84B6A}"/>
              </a:ext>
              <a:ext uri="{C183D7F6-B498-43B3-948B-1728B52AA6E4}">
                <adec:decorative xmlns:adec="http://schemas.microsoft.com/office/drawing/2017/decorative" val="1"/>
              </a:ext>
            </a:extLst>
          </p:cNvPr>
          <p:cNvPicPr>
            <a:picLocks noChangeAspect="1"/>
          </p:cNvPicPr>
          <p:nvPr/>
        </p:nvPicPr>
        <p:blipFill>
          <a:blip r:embed="rId4" cstate="email">
            <a:alphaModFix amt="69000"/>
            <a:duotone>
              <a:prstClr val="black"/>
              <a:schemeClr val="accent2">
                <a:tint val="45000"/>
                <a:satMod val="400000"/>
              </a:schemeClr>
            </a:duotone>
            <a:extLst>
              <a:ext uri="{28A0092B-C50C-407E-A947-70E740481C1C}">
                <a14:useLocalDpi xmlns:a14="http://schemas.microsoft.com/office/drawing/2010/main"/>
              </a:ext>
            </a:extLst>
          </a:blip>
          <a:srcRect t="2508" b="2508"/>
          <a:stretch/>
        </p:blipFill>
        <p:spPr>
          <a:xfrm>
            <a:off x="5816851" y="0"/>
            <a:ext cx="10201149" cy="6857999"/>
          </a:xfrm>
          <a:prstGeom prst="parallelogram">
            <a:avLst>
              <a:gd name="adj" fmla="val 37541"/>
            </a:avLst>
          </a:prstGeom>
          <a:solidFill>
            <a:schemeClr val="accent2"/>
          </a:solidFill>
        </p:spPr>
      </p:pic>
    </p:spTree>
    <p:custDataLst>
      <p:tags r:id="rId1"/>
    </p:custDataLst>
    <p:extLst>
      <p:ext uri="{BB962C8B-B14F-4D97-AF65-F5344CB8AC3E}">
        <p14:creationId xmlns:p14="http://schemas.microsoft.com/office/powerpoint/2010/main" val="294031504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79227-CEC6-9385-621A-CD6E883CFAB6}"/>
            </a:ext>
          </a:extLst>
        </p:cNvPr>
        <p:cNvGrpSpPr/>
        <p:nvPr/>
      </p:nvGrpSpPr>
      <p:grpSpPr>
        <a:xfrm>
          <a:off x="0" y="0"/>
          <a:ext cx="0" cy="0"/>
          <a:chOff x="0" y="0"/>
          <a:chExt cx="0" cy="0"/>
        </a:xfrm>
      </p:grpSpPr>
      <p:sp>
        <p:nvSpPr>
          <p:cNvPr id="5" name="!!ShapeIGNORE">
            <a:extLst>
              <a:ext uri="{FF2B5EF4-FFF2-40B4-BE49-F238E27FC236}">
                <a16:creationId xmlns:a16="http://schemas.microsoft.com/office/drawing/2014/main" id="{9B5A52D1-255E-A94F-C5BA-B967614C19E0}"/>
              </a:ext>
              <a:ext uri="{C183D7F6-B498-43B3-948B-1728B52AA6E4}">
                <adec:decorative xmlns:adec="http://schemas.microsoft.com/office/drawing/2017/decorative" val="1"/>
              </a:ext>
            </a:extLst>
          </p:cNvPr>
          <p:cNvSpPr>
            <a:spLocks/>
          </p:cNvSpPr>
          <p:nvPr/>
        </p:nvSpPr>
        <p:spPr>
          <a:xfrm>
            <a:off x="-4812226" y="0"/>
            <a:ext cx="8252064" cy="466463"/>
          </a:xfrm>
          <a:prstGeom prst="parallelogram">
            <a:avLst>
              <a:gd name="adj" fmla="val 3832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3" name="!!Image-Title" descr="Close-up of two people's hands pointing at laptop screen with stack of 4 books in background, one person holding a pen">
            <a:extLst>
              <a:ext uri="{FF2B5EF4-FFF2-40B4-BE49-F238E27FC236}">
                <a16:creationId xmlns:a16="http://schemas.microsoft.com/office/drawing/2014/main" id="{B2F9FA39-8174-2B4D-291E-6E24FD032AEF}"/>
              </a:ext>
              <a:ext uri="{C183D7F6-B498-43B3-948B-1728B52AA6E4}">
                <adec:decorative xmlns:adec="http://schemas.microsoft.com/office/drawing/2017/decorative" val="1"/>
              </a:ext>
            </a:extLst>
          </p:cNvPr>
          <p:cNvPicPr>
            <a:picLocks noChangeAspect="1"/>
          </p:cNvPicPr>
          <p:nvPr/>
        </p:nvPicPr>
        <p:blipFill>
          <a:blip r:embed="rId4" cstate="email">
            <a:alphaModFix amt="69000"/>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5816851" y="0"/>
            <a:ext cx="10201149" cy="6857999"/>
          </a:xfrm>
          <a:prstGeom prst="parallelogram">
            <a:avLst>
              <a:gd name="adj" fmla="val 37541"/>
            </a:avLst>
          </a:prstGeom>
          <a:solidFill>
            <a:schemeClr val="accent2"/>
          </a:solidFill>
        </p:spPr>
      </p:pic>
      <p:sp>
        <p:nvSpPr>
          <p:cNvPr id="6" name="TextBox 5">
            <a:extLst>
              <a:ext uri="{FF2B5EF4-FFF2-40B4-BE49-F238E27FC236}">
                <a16:creationId xmlns:a16="http://schemas.microsoft.com/office/drawing/2014/main" id="{C80238A0-6D90-67A7-A907-A5FFAC44B1EA}"/>
              </a:ext>
            </a:extLst>
          </p:cNvPr>
          <p:cNvSpPr txBox="1"/>
          <p:nvPr/>
        </p:nvSpPr>
        <p:spPr>
          <a:xfrm>
            <a:off x="669163" y="1464770"/>
            <a:ext cx="5992893" cy="5016758"/>
          </a:xfrm>
          <a:prstGeom prst="rect">
            <a:avLst/>
          </a:prstGeom>
          <a:noFill/>
        </p:spPr>
        <p:txBody>
          <a:bodyPr wrap="square" lIns="91440" tIns="45720" rIns="91440" bIns="45720" anchor="t">
            <a:spAutoFit/>
          </a:bodyPr>
          <a:lstStyle/>
          <a:p>
            <a:pPr marL="171450" marR="0" lvl="0" indent="-171450"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1600" b="1" i="0" u="none" strike="noStrike" kern="1200" cap="none" spc="0" normalizeH="0" baseline="0" noProof="0">
                <a:ln>
                  <a:noFill/>
                </a:ln>
                <a:solidFill>
                  <a:srgbClr val="15A4A9"/>
                </a:solidFill>
                <a:effectLst/>
                <a:uLnTx/>
                <a:uFillTx/>
                <a:latin typeface="Arial"/>
                <a:ea typeface="+mn-ea"/>
                <a:cs typeface="+mn-cs"/>
              </a:rPr>
              <a:t>Earn while you learn</a:t>
            </a:r>
            <a:r>
              <a:rPr kumimoji="0" lang="en-GB" sz="1600" b="0" i="0" u="none" strike="noStrike" kern="1200" cap="none" spc="0" normalizeH="0" baseline="0" noProof="0">
                <a:ln>
                  <a:noFill/>
                </a:ln>
                <a:solidFill>
                  <a:srgbClr val="15A4A9"/>
                </a:solidFill>
                <a:effectLst/>
                <a:uLnTx/>
                <a:uFillTx/>
                <a:latin typeface="Arial"/>
                <a:ea typeface="+mn-ea"/>
                <a:cs typeface="+mn-cs"/>
              </a:rPr>
              <a:t>: </a:t>
            </a:r>
            <a:r>
              <a:rPr kumimoji="0" lang="en-GB" sz="1600" b="0" i="0" u="none" strike="noStrike" kern="1200" cap="none" spc="0" normalizeH="0" baseline="0" noProof="0">
                <a:ln>
                  <a:noFill/>
                </a:ln>
                <a:solidFill>
                  <a:prstClr val="black"/>
                </a:solidFill>
                <a:effectLst/>
                <a:uLnTx/>
                <a:uFillTx/>
                <a:latin typeface="Arial"/>
                <a:ea typeface="+mn-ea"/>
                <a:cs typeface="+mn-cs"/>
              </a:rPr>
              <a:t>Receive a salary whilst gaining qualifications</a:t>
            </a:r>
            <a:endParaRPr kumimoji="0" lang="en-GB" sz="1600" b="0" i="0" u="none" strike="noStrike" kern="1200" cap="none" spc="0" normalizeH="0" baseline="0" noProof="0">
              <a:ln>
                <a:noFill/>
              </a:ln>
              <a:solidFill>
                <a:prstClr val="black"/>
              </a:solidFill>
              <a:effectLst/>
              <a:uLnTx/>
              <a:uFillTx/>
              <a:latin typeface="Arial"/>
              <a:ea typeface="+mn-ea"/>
              <a:cs typeface="Arial"/>
            </a:endParaRPr>
          </a:p>
          <a:p>
            <a:pPr marL="171450" marR="0" lvl="0" indent="-171450"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1600" b="1" i="0" u="none" strike="noStrike" kern="1200" cap="none" spc="0" normalizeH="0" baseline="0" noProof="0">
                <a:ln>
                  <a:noFill/>
                </a:ln>
                <a:solidFill>
                  <a:srgbClr val="15A4A9"/>
                </a:solidFill>
                <a:effectLst/>
                <a:uLnTx/>
                <a:uFillTx/>
                <a:latin typeface="Arial"/>
                <a:ea typeface="+mn-ea"/>
                <a:cs typeface="+mn-cs"/>
              </a:rPr>
              <a:t>Gain real work experience: </a:t>
            </a:r>
            <a:r>
              <a:rPr kumimoji="0" lang="en-GB" sz="1600" b="0" i="0" u="none" strike="noStrike" kern="1200" cap="none" spc="0" normalizeH="0" baseline="0" noProof="0">
                <a:ln>
                  <a:noFill/>
                </a:ln>
                <a:solidFill>
                  <a:prstClr val="black"/>
                </a:solidFill>
                <a:effectLst/>
                <a:uLnTx/>
                <a:uFillTx/>
                <a:latin typeface="Arial"/>
                <a:ea typeface="+mn-ea"/>
                <a:cs typeface="+mn-cs"/>
              </a:rPr>
              <a:t>Develop practical skills in a real workplace, which employers value</a:t>
            </a:r>
            <a:endParaRPr kumimoji="0" lang="en-GB" sz="1600" b="0" i="0" u="none" strike="noStrike" kern="1200" cap="none" spc="0" normalizeH="0" baseline="0" noProof="0">
              <a:ln>
                <a:noFill/>
              </a:ln>
              <a:solidFill>
                <a:prstClr val="black"/>
              </a:solidFill>
              <a:effectLst/>
              <a:uLnTx/>
              <a:uFillTx/>
              <a:latin typeface="Arial"/>
              <a:ea typeface="+mn-ea"/>
              <a:cs typeface="Arial"/>
            </a:endParaRPr>
          </a:p>
          <a:p>
            <a:pPr marL="171450" marR="0" lvl="0" indent="-171450"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1600" b="1" i="0" u="none" strike="noStrike" kern="1200" cap="none" spc="0" normalizeH="0" baseline="0" noProof="0">
                <a:ln>
                  <a:noFill/>
                </a:ln>
                <a:solidFill>
                  <a:srgbClr val="15A4A9"/>
                </a:solidFill>
                <a:effectLst/>
                <a:uLnTx/>
                <a:uFillTx/>
                <a:latin typeface="Arial"/>
                <a:ea typeface="+mn-ea"/>
                <a:cs typeface="+mn-cs"/>
              </a:rPr>
              <a:t>Recognised qualifications: </a:t>
            </a:r>
            <a:r>
              <a:rPr kumimoji="0" lang="en-GB" sz="1600" b="0" i="0" u="none" strike="noStrike" kern="1200" cap="none" spc="0" normalizeH="0" baseline="0" noProof="0">
                <a:ln>
                  <a:noFill/>
                </a:ln>
                <a:solidFill>
                  <a:prstClr val="black"/>
                </a:solidFill>
                <a:effectLst/>
                <a:uLnTx/>
                <a:uFillTx/>
                <a:latin typeface="Arial"/>
                <a:ea typeface="+mn-ea"/>
                <a:cs typeface="+mn-cs"/>
              </a:rPr>
              <a:t>Apprenticeships are nationally recognised qualifications</a:t>
            </a:r>
            <a:endParaRPr kumimoji="0" lang="en-GB" sz="1600" b="0" i="0" u="none" strike="noStrike" kern="1200" cap="none" spc="0" normalizeH="0" baseline="0" noProof="0">
              <a:ln>
                <a:noFill/>
              </a:ln>
              <a:solidFill>
                <a:prstClr val="black"/>
              </a:solidFill>
              <a:effectLst/>
              <a:uLnTx/>
              <a:uFillTx/>
              <a:latin typeface="Arial"/>
              <a:ea typeface="+mn-ea"/>
              <a:cs typeface="Arial"/>
            </a:endParaRPr>
          </a:p>
          <a:p>
            <a:pPr marL="171450" marR="0" lvl="0" indent="-171450"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1600" b="1" i="0" u="none" strike="noStrike" kern="1200" cap="none" spc="0" normalizeH="0" baseline="0" noProof="0">
                <a:ln>
                  <a:noFill/>
                </a:ln>
                <a:solidFill>
                  <a:srgbClr val="15A4A9"/>
                </a:solidFill>
                <a:effectLst/>
                <a:uLnTx/>
                <a:uFillTx/>
                <a:latin typeface="Arial"/>
                <a:ea typeface="+mn-ea"/>
                <a:cs typeface="+mn-cs"/>
              </a:rPr>
              <a:t>Improve career prospects: </a:t>
            </a:r>
            <a:r>
              <a:rPr kumimoji="0" lang="en-GB" sz="1600" b="0" i="0" u="none" strike="noStrike" kern="1200" cap="none" spc="0" normalizeH="0" baseline="0" noProof="0">
                <a:ln>
                  <a:noFill/>
                </a:ln>
                <a:solidFill>
                  <a:prstClr val="black"/>
                </a:solidFill>
                <a:effectLst/>
                <a:uLnTx/>
                <a:uFillTx/>
                <a:latin typeface="Arial"/>
                <a:ea typeface="+mn-ea"/>
                <a:cs typeface="+mn-cs"/>
              </a:rPr>
              <a:t>Many apprentices are offered permanent jobs or promotions after completion</a:t>
            </a:r>
            <a:endParaRPr kumimoji="0" lang="en-GB" sz="1600" b="0" i="0" u="none" strike="noStrike" kern="1200" cap="none" spc="0" normalizeH="0" baseline="0" noProof="0">
              <a:ln>
                <a:noFill/>
              </a:ln>
              <a:solidFill>
                <a:prstClr val="black"/>
              </a:solidFill>
              <a:effectLst/>
              <a:uLnTx/>
              <a:uFillTx/>
              <a:latin typeface="Arial"/>
              <a:ea typeface="+mn-ea"/>
              <a:cs typeface="Arial"/>
            </a:endParaRPr>
          </a:p>
          <a:p>
            <a:pPr marL="171450" marR="0" lvl="0" indent="-171450"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1600" b="1" i="0" u="none" strike="noStrike" kern="1200" cap="none" spc="0" normalizeH="0" baseline="0" noProof="0">
                <a:ln>
                  <a:noFill/>
                </a:ln>
                <a:solidFill>
                  <a:srgbClr val="15A4A9"/>
                </a:solidFill>
                <a:effectLst/>
                <a:uLnTx/>
                <a:uFillTx/>
                <a:latin typeface="Arial"/>
                <a:ea typeface="+mn-ea"/>
                <a:cs typeface="+mn-cs"/>
              </a:rPr>
              <a:t>Develop transferable skills: </a:t>
            </a:r>
            <a:r>
              <a:rPr kumimoji="0" lang="en-GB" sz="1600" b="0" i="0" u="none" strike="noStrike" kern="1200" cap="none" spc="0" normalizeH="0" baseline="0" noProof="0">
                <a:ln>
                  <a:noFill/>
                </a:ln>
                <a:solidFill>
                  <a:prstClr val="black"/>
                </a:solidFill>
                <a:effectLst/>
                <a:uLnTx/>
                <a:uFillTx/>
                <a:latin typeface="Arial"/>
                <a:ea typeface="+mn-ea"/>
                <a:cs typeface="+mn-cs"/>
              </a:rPr>
              <a:t>Build communication, teamwork, problem-solving, time management, and confidence</a:t>
            </a:r>
            <a:endParaRPr kumimoji="0" lang="en-GB" sz="1600" b="0" i="0" u="none" strike="noStrike" kern="1200" cap="none" spc="0" normalizeH="0" baseline="0" noProof="0">
              <a:ln>
                <a:noFill/>
              </a:ln>
              <a:solidFill>
                <a:prstClr val="black"/>
              </a:solidFill>
              <a:effectLst/>
              <a:uLnTx/>
              <a:uFillTx/>
              <a:latin typeface="Arial"/>
              <a:ea typeface="+mn-ea"/>
              <a:cs typeface="Arial"/>
            </a:endParaRPr>
          </a:p>
          <a:p>
            <a:pPr marL="171450" marR="0" lvl="0" indent="-171450"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1600" b="1" i="0" u="none" strike="noStrike" kern="1200" cap="none" spc="0" normalizeH="0" baseline="0" noProof="0">
                <a:ln>
                  <a:noFill/>
                </a:ln>
                <a:solidFill>
                  <a:srgbClr val="15A4A9"/>
                </a:solidFill>
                <a:effectLst/>
                <a:uLnTx/>
                <a:uFillTx/>
                <a:latin typeface="Arial"/>
                <a:ea typeface="+mn-ea"/>
                <a:cs typeface="+mn-cs"/>
              </a:rPr>
              <a:t>No tuition costs: </a:t>
            </a:r>
            <a:r>
              <a:rPr kumimoji="0" lang="en-GB" sz="1600" b="0" i="0" u="none" strike="noStrike" kern="1200" cap="none" spc="0" normalizeH="0" baseline="0" noProof="0">
                <a:ln>
                  <a:noFill/>
                </a:ln>
                <a:solidFill>
                  <a:prstClr val="black"/>
                </a:solidFill>
                <a:effectLst/>
                <a:uLnTx/>
                <a:uFillTx/>
                <a:latin typeface="Arial"/>
                <a:ea typeface="+mn-ea"/>
                <a:cs typeface="+mn-cs"/>
              </a:rPr>
              <a:t>All training costs are covered by the employer and government</a:t>
            </a:r>
            <a:endParaRPr kumimoji="0" lang="en-GB" sz="1600" b="0" i="0" u="none" strike="noStrike" kern="1200" cap="none" spc="0" normalizeH="0" baseline="0" noProof="0">
              <a:ln>
                <a:noFill/>
              </a:ln>
              <a:solidFill>
                <a:prstClr val="black"/>
              </a:solidFill>
              <a:effectLst/>
              <a:uLnTx/>
              <a:uFillTx/>
              <a:latin typeface="Arial"/>
              <a:ea typeface="+mn-ea"/>
              <a:cs typeface="Arial"/>
            </a:endParaRPr>
          </a:p>
          <a:p>
            <a:pPr marL="171450" marR="0" lvl="0" indent="-171450"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1600" b="1" i="0" u="none" strike="noStrike" kern="1200" cap="none" spc="0" normalizeH="0" baseline="0" noProof="0">
                <a:ln>
                  <a:noFill/>
                </a:ln>
                <a:solidFill>
                  <a:srgbClr val="15A4A9"/>
                </a:solidFill>
                <a:effectLst/>
                <a:uLnTx/>
                <a:uFillTx/>
                <a:latin typeface="Arial"/>
                <a:ea typeface="+mn-ea"/>
                <a:cs typeface="+mn-cs"/>
              </a:rPr>
              <a:t>Progression: </a:t>
            </a:r>
            <a:r>
              <a:rPr kumimoji="0" lang="en-GB" sz="1600" b="0" i="0" u="none" strike="noStrike" kern="1200" cap="none" spc="0" normalizeH="0" baseline="0" noProof="0">
                <a:ln>
                  <a:noFill/>
                </a:ln>
                <a:solidFill>
                  <a:prstClr val="black"/>
                </a:solidFill>
                <a:effectLst/>
                <a:uLnTx/>
                <a:uFillTx/>
                <a:latin typeface="Arial"/>
                <a:ea typeface="+mn-ea"/>
                <a:cs typeface="+mn-cs"/>
              </a:rPr>
              <a:t>Apprenticeships can lead to higher-level qualifications including university-level</a:t>
            </a:r>
            <a:endParaRPr kumimoji="0" lang="en-GB" sz="1600" b="0" i="0" u="none" strike="noStrike" kern="1200" cap="none" spc="0" normalizeH="0" baseline="0" noProof="0">
              <a:ln>
                <a:noFill/>
              </a:ln>
              <a:solidFill>
                <a:prstClr val="black"/>
              </a:solidFill>
              <a:effectLst/>
              <a:uLnTx/>
              <a:uFillTx/>
              <a:latin typeface="Arial"/>
              <a:ea typeface="+mn-ea"/>
              <a:cs typeface="Arial"/>
            </a:endParaRPr>
          </a:p>
          <a:p>
            <a:pPr marL="171450" marR="0" lvl="0" indent="-171450"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1600" b="1" i="0" u="none" strike="noStrike" kern="1200" cap="none" spc="0" normalizeH="0" baseline="0" noProof="0">
                <a:ln>
                  <a:noFill/>
                </a:ln>
                <a:solidFill>
                  <a:srgbClr val="15A4A9"/>
                </a:solidFill>
                <a:effectLst/>
                <a:uLnTx/>
                <a:uFillTx/>
                <a:latin typeface="Arial"/>
                <a:ea typeface="+mn-ea"/>
                <a:cs typeface="+mn-cs"/>
              </a:rPr>
              <a:t>Learn from experienced professionals: </a:t>
            </a:r>
            <a:r>
              <a:rPr kumimoji="0" lang="en-GB" sz="1600" b="0" i="0" u="none" strike="noStrike" kern="1200" cap="none" spc="0" normalizeH="0" baseline="0" noProof="0">
                <a:ln>
                  <a:noFill/>
                </a:ln>
                <a:solidFill>
                  <a:prstClr val="black"/>
                </a:solidFill>
                <a:effectLst/>
                <a:uLnTx/>
                <a:uFillTx/>
                <a:latin typeface="Arial"/>
                <a:ea typeface="+mn-ea"/>
                <a:cs typeface="+mn-cs"/>
              </a:rPr>
              <a:t>Receive support and mentoring from colleagues and tutors</a:t>
            </a:r>
            <a:endParaRPr kumimoji="0" lang="en-GB" sz="1600" b="0" i="0" u="none" strike="noStrike" kern="1200" cap="none" spc="0" normalizeH="0" baseline="0" noProof="0">
              <a:ln>
                <a:noFill/>
              </a:ln>
              <a:solidFill>
                <a:prstClr val="black"/>
              </a:solidFill>
              <a:effectLst/>
              <a:uLnTx/>
              <a:uFillTx/>
              <a:latin typeface="Arial"/>
              <a:ea typeface="+mn-ea"/>
              <a:cs typeface="Arial"/>
            </a:endParaRPr>
          </a:p>
          <a:p>
            <a:pPr marL="171450" marR="0" lvl="0" indent="-171450"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1600" b="1" i="0" u="none" strike="noStrike" kern="1200" cap="none" spc="0" normalizeH="0" baseline="0" noProof="0">
                <a:ln>
                  <a:noFill/>
                </a:ln>
                <a:solidFill>
                  <a:srgbClr val="15A4A9"/>
                </a:solidFill>
                <a:effectLst/>
                <a:uLnTx/>
                <a:uFillTx/>
                <a:latin typeface="Arial"/>
                <a:ea typeface="+mn-ea"/>
                <a:cs typeface="+mn-cs"/>
              </a:rPr>
              <a:t>Build a professional network: </a:t>
            </a:r>
            <a:r>
              <a:rPr kumimoji="0" lang="en-GB" sz="1600" b="0" i="0" u="none" strike="noStrike" kern="1200" cap="none" spc="0" normalizeH="0" baseline="0" noProof="0">
                <a:ln>
                  <a:noFill/>
                </a:ln>
                <a:solidFill>
                  <a:prstClr val="black"/>
                </a:solidFill>
                <a:effectLst/>
                <a:uLnTx/>
                <a:uFillTx/>
                <a:latin typeface="Arial"/>
                <a:ea typeface="+mn-ea"/>
                <a:cs typeface="+mn-cs"/>
              </a:rPr>
              <a:t>Make valuable career connections</a:t>
            </a:r>
            <a:endParaRPr kumimoji="0" lang="en-GB" sz="1600" b="0" i="0" u="none" strike="noStrike" kern="1200" cap="none" spc="0" normalizeH="0" baseline="0" noProof="0">
              <a:ln>
                <a:noFill/>
              </a:ln>
              <a:solidFill>
                <a:prstClr val="black"/>
              </a:solidFill>
              <a:effectLst/>
              <a:uLnTx/>
              <a:uFillTx/>
              <a:latin typeface="Arial"/>
              <a:ea typeface="+mn-ea"/>
              <a:cs typeface="Arial"/>
            </a:endParaRPr>
          </a:p>
          <a:p>
            <a:pPr marL="171450" marR="0" lvl="0" indent="-171450"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1600" b="1" i="0" u="none" strike="noStrike" kern="1200" cap="none" spc="0" normalizeH="0" baseline="0" noProof="0">
                <a:ln>
                  <a:noFill/>
                </a:ln>
                <a:solidFill>
                  <a:srgbClr val="15A4A9"/>
                </a:solidFill>
                <a:effectLst/>
                <a:uLnTx/>
                <a:uFillTx/>
                <a:latin typeface="Arial"/>
                <a:ea typeface="+mn-ea"/>
                <a:cs typeface="+mn-cs"/>
              </a:rPr>
              <a:t>Increase earning potential: </a:t>
            </a:r>
            <a:r>
              <a:rPr kumimoji="0" lang="en-GB" sz="1600" b="0" i="0" u="none" strike="noStrike" kern="1200" cap="none" spc="0" normalizeH="0" baseline="0" noProof="0">
                <a:ln>
                  <a:noFill/>
                </a:ln>
                <a:solidFill>
                  <a:prstClr val="black"/>
                </a:solidFill>
                <a:effectLst/>
                <a:uLnTx/>
                <a:uFillTx/>
                <a:latin typeface="Arial"/>
                <a:ea typeface="+mn-ea"/>
                <a:cs typeface="+mn-cs"/>
              </a:rPr>
              <a:t>Qualifications and work experience can lead to higher salaries over time.</a:t>
            </a:r>
            <a:endParaRPr kumimoji="0" lang="en-GB" sz="1600" b="0" i="0" u="none" strike="noStrike" kern="1200" cap="none" spc="0" normalizeH="0" baseline="0" noProof="0">
              <a:ln>
                <a:noFill/>
              </a:ln>
              <a:solidFill>
                <a:prstClr val="black"/>
              </a:solidFill>
              <a:effectLst/>
              <a:uLnTx/>
              <a:uFillTx/>
              <a:latin typeface="Arial"/>
              <a:ea typeface="+mn-ea"/>
              <a:cs typeface="Arial"/>
            </a:endParaRPr>
          </a:p>
        </p:txBody>
      </p:sp>
      <p:sp>
        <p:nvSpPr>
          <p:cNvPr id="7" name="!!Title">
            <a:extLst>
              <a:ext uri="{FF2B5EF4-FFF2-40B4-BE49-F238E27FC236}">
                <a16:creationId xmlns:a16="http://schemas.microsoft.com/office/drawing/2014/main" id="{44FC4AC9-4933-8EA6-53BF-6D2AB27EEF48}"/>
              </a:ext>
            </a:extLst>
          </p:cNvPr>
          <p:cNvSpPr txBox="1">
            <a:spLocks/>
          </p:cNvSpPr>
          <p:nvPr/>
        </p:nvSpPr>
        <p:spPr>
          <a:xfrm>
            <a:off x="670145" y="466463"/>
            <a:ext cx="5869365" cy="992059"/>
          </a:xfrm>
          <a:prstGeom prst="rect">
            <a:avLst/>
          </a:prstGeom>
        </p:spPr>
        <p:txBody>
          <a:bodyPr vert="horz" lIns="0" tIns="72000" rIns="72000" bIns="72000" rtlCol="0" anchor="b">
            <a:normAutofit/>
          </a:bodyPr>
          <a:lstStyle>
            <a:lvl1pPr algn="l" defTabSz="914400" rtl="0" eaLnBrk="1" latinLnBrk="0" hangingPunct="1">
              <a:lnSpc>
                <a:spcPct val="78000"/>
              </a:lnSpc>
              <a:spcBef>
                <a:spcPct val="0"/>
              </a:spcBef>
              <a:buNone/>
              <a:defRPr sz="7200" b="1"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78000"/>
              </a:lnSpc>
              <a:spcBef>
                <a:spcPct val="0"/>
              </a:spcBef>
              <a:spcAft>
                <a:spcPts val="0"/>
              </a:spcAft>
              <a:buClrTx/>
              <a:buSzTx/>
              <a:buFontTx/>
              <a:buNone/>
              <a:tabLst/>
              <a:defRPr/>
            </a:pPr>
            <a:r>
              <a:rPr kumimoji="0" lang="en-GB" sz="3600" b="1" i="0" u="none" strike="noStrike" kern="1200" cap="none" spc="0" normalizeH="0" baseline="0" noProof="0">
                <a:ln>
                  <a:noFill/>
                </a:ln>
                <a:solidFill>
                  <a:prstClr val="black"/>
                </a:solidFill>
                <a:effectLst/>
                <a:uLnTx/>
                <a:uFillTx/>
                <a:latin typeface="Aptos"/>
                <a:ea typeface="+mj-ea"/>
                <a:cs typeface="+mj-cs"/>
              </a:rPr>
              <a:t>Benefits of apprenticeships</a:t>
            </a:r>
          </a:p>
        </p:txBody>
      </p:sp>
    </p:spTree>
    <p:custDataLst>
      <p:tags r:id="rId1"/>
    </p:custDataLst>
    <p:extLst>
      <p:ext uri="{BB962C8B-B14F-4D97-AF65-F5344CB8AC3E}">
        <p14:creationId xmlns:p14="http://schemas.microsoft.com/office/powerpoint/2010/main" val="320911653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4" descr="Person typing on a laptop">
            <a:extLst>
              <a:ext uri="{FF2B5EF4-FFF2-40B4-BE49-F238E27FC236}">
                <a16:creationId xmlns:a16="http://schemas.microsoft.com/office/drawing/2014/main" id="{E4C121B0-0043-BE31-B231-E9DCF3111D9E}"/>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a:stretch>
            <a:fillRect/>
          </a:stretch>
        </p:blipFill>
        <p:spPr>
          <a:xfrm>
            <a:off x="0" y="0"/>
            <a:ext cx="4019550" cy="6858000"/>
          </a:xfrm>
          <a:solidFill>
            <a:schemeClr val="tx2"/>
          </a:solidFill>
        </p:spPr>
      </p:pic>
      <p:sp>
        <p:nvSpPr>
          <p:cNvPr id="5" name="!!Heading4">
            <a:extLst>
              <a:ext uri="{FF2B5EF4-FFF2-40B4-BE49-F238E27FC236}">
                <a16:creationId xmlns:a16="http://schemas.microsoft.com/office/drawing/2014/main" id="{37488022-38CE-4762-773F-DE8C57D03587}"/>
              </a:ext>
            </a:extLst>
          </p:cNvPr>
          <p:cNvSpPr>
            <a:spLocks noGrp="1"/>
          </p:cNvSpPr>
          <p:nvPr>
            <p:ph type="title"/>
          </p:nvPr>
        </p:nvSpPr>
        <p:spPr>
          <a:xfrm>
            <a:off x="4367209" y="831865"/>
            <a:ext cx="7165975" cy="808211"/>
          </a:xfrm>
        </p:spPr>
        <p:txBody>
          <a:bodyPr/>
          <a:lstStyle/>
          <a:p>
            <a:r>
              <a:rPr lang="en-GB" sz="3600" b="1" noProof="0">
                <a:solidFill>
                  <a:schemeClr val="bg1"/>
                </a:solidFill>
              </a:rPr>
              <a:t>Eligibility</a:t>
            </a:r>
            <a:r>
              <a:rPr lang="en-GB" b="1" noProof="0">
                <a:solidFill>
                  <a:schemeClr val="bg1"/>
                </a:solidFill>
              </a:rPr>
              <a:t> </a:t>
            </a:r>
          </a:p>
        </p:txBody>
      </p:sp>
      <p:sp>
        <p:nvSpPr>
          <p:cNvPr id="6" name="!!Text4">
            <a:extLst>
              <a:ext uri="{FF2B5EF4-FFF2-40B4-BE49-F238E27FC236}">
                <a16:creationId xmlns:a16="http://schemas.microsoft.com/office/drawing/2014/main" id="{5FAF749D-E9CD-5BAF-4E0D-6931F47886DA}"/>
              </a:ext>
            </a:extLst>
          </p:cNvPr>
          <p:cNvSpPr>
            <a:spLocks noGrp="1"/>
          </p:cNvSpPr>
          <p:nvPr>
            <p:ph type="body" sz="quarter" idx="13"/>
          </p:nvPr>
        </p:nvSpPr>
        <p:spPr>
          <a:xfrm>
            <a:off x="4106588" y="1723304"/>
            <a:ext cx="7165974" cy="4047262"/>
          </a:xfrm>
        </p:spPr>
        <p:txBody>
          <a:bodyPr vert="horz" lIns="0" tIns="0" rIns="0" bIns="0" rtlCol="0" anchor="t">
            <a:spAutoFit/>
          </a:bodyPr>
          <a:lstStyle/>
          <a:p>
            <a:pPr marL="622300" indent="-174625" fontAlgn="base">
              <a:spcAft>
                <a:spcPts val="0"/>
              </a:spcAft>
              <a:buClrTx/>
            </a:pPr>
            <a:r>
              <a:rPr lang="en-US" sz="1800"/>
              <a:t>Be 16 years old or over </a:t>
            </a:r>
          </a:p>
          <a:p>
            <a:pPr marL="622300" indent="-174625" fontAlgn="base">
              <a:spcAft>
                <a:spcPts val="0"/>
              </a:spcAft>
              <a:buClrTx/>
            </a:pPr>
            <a:r>
              <a:rPr lang="en-US" sz="1800"/>
              <a:t>Live in England </a:t>
            </a:r>
          </a:p>
          <a:p>
            <a:pPr marL="622300" indent="-174625" fontAlgn="base">
              <a:spcAft>
                <a:spcPts val="0"/>
              </a:spcAft>
              <a:buClrTx/>
            </a:pPr>
            <a:r>
              <a:rPr lang="en-US" sz="1800"/>
              <a:t>Not be in full-time education</a:t>
            </a:r>
          </a:p>
          <a:p>
            <a:pPr marL="622300" indent="-174625" fontAlgn="base">
              <a:spcAft>
                <a:spcPts val="0"/>
              </a:spcAft>
              <a:buClrTx/>
            </a:pPr>
            <a:r>
              <a:rPr lang="en-US" sz="1800"/>
              <a:t>Have the right to work in the UK </a:t>
            </a:r>
          </a:p>
          <a:p>
            <a:pPr marL="622300" indent="-174625" fontAlgn="base">
              <a:spcAft>
                <a:spcPts val="0"/>
              </a:spcAft>
              <a:buClrTx/>
            </a:pPr>
            <a:r>
              <a:rPr lang="en-GB" sz="1800"/>
              <a:t>Have a skills gap and do not already hold a similar or higher qualification, such as a T-Level in legal services or a law degree</a:t>
            </a:r>
            <a:endParaRPr lang="en-GB" sz="1800">
              <a:cs typeface="Arial"/>
            </a:endParaRPr>
          </a:p>
          <a:p>
            <a:pPr marL="622300" indent="-174625" fontAlgn="base">
              <a:spcAft>
                <a:spcPts val="0"/>
              </a:spcAft>
              <a:buClrTx/>
            </a:pPr>
            <a:r>
              <a:rPr lang="en-US" sz="1800"/>
              <a:t>Meet any entry requirements set by the employer such as GCSEs and an A-Level in law.</a:t>
            </a:r>
            <a:endParaRPr lang="en-US" sz="1800">
              <a:cs typeface="Arial"/>
            </a:endParaRPr>
          </a:p>
          <a:p>
            <a:pPr marL="622300" indent="-174625" fontAlgn="base">
              <a:spcAft>
                <a:spcPts val="0"/>
              </a:spcAft>
            </a:pPr>
            <a:endParaRPr lang="en-US" sz="1800"/>
          </a:p>
          <a:p>
            <a:pPr fontAlgn="base">
              <a:lnSpc>
                <a:spcPct val="100000"/>
              </a:lnSpc>
              <a:spcAft>
                <a:spcPts val="0"/>
              </a:spcAft>
            </a:pPr>
            <a:endParaRPr lang="en-US" sz="2000"/>
          </a:p>
        </p:txBody>
      </p:sp>
    </p:spTree>
    <p:extLst>
      <p:ext uri="{BB962C8B-B14F-4D97-AF65-F5344CB8AC3E}">
        <p14:creationId xmlns:p14="http://schemas.microsoft.com/office/powerpoint/2010/main" val="416595998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980B2-EC1D-E180-B585-914A166D9999}"/>
            </a:ext>
          </a:extLst>
        </p:cNvPr>
        <p:cNvGrpSpPr/>
        <p:nvPr/>
      </p:nvGrpSpPr>
      <p:grpSpPr>
        <a:xfrm>
          <a:off x="0" y="0"/>
          <a:ext cx="0" cy="0"/>
          <a:chOff x="0" y="0"/>
          <a:chExt cx="0" cy="0"/>
        </a:xfrm>
      </p:grpSpPr>
      <p:pic>
        <p:nvPicPr>
          <p:cNvPr id="4" name="!!Image-Title">
            <a:extLst>
              <a:ext uri="{FF2B5EF4-FFF2-40B4-BE49-F238E27FC236}">
                <a16:creationId xmlns:a16="http://schemas.microsoft.com/office/drawing/2014/main" id="{62A078CA-C9A7-6525-5722-EBFBCFFE762A}"/>
              </a:ext>
              <a:ext uri="{C183D7F6-B498-43B3-948B-1728B52AA6E4}">
                <adec:decorative xmlns:adec="http://schemas.microsoft.com/office/drawing/2017/decorative" val="1"/>
              </a:ext>
            </a:extLst>
          </p:cNvPr>
          <p:cNvPicPr>
            <a:picLocks noChangeAspect="1"/>
          </p:cNvPicPr>
          <p:nvPr/>
        </p:nvPicPr>
        <p:blipFill>
          <a:blip r:embed="rId4" cstate="email">
            <a:alphaModFix amt="69000"/>
            <a:duotone>
              <a:prstClr val="black"/>
              <a:schemeClr val="accent2">
                <a:tint val="45000"/>
                <a:satMod val="400000"/>
              </a:schemeClr>
            </a:duotone>
            <a:extLst>
              <a:ext uri="{28A0092B-C50C-407E-A947-70E740481C1C}">
                <a14:useLocalDpi xmlns:a14="http://schemas.microsoft.com/office/drawing/2010/main"/>
              </a:ext>
            </a:extLst>
          </a:blip>
          <a:srcRect/>
          <a:stretch>
            <a:fillRect/>
          </a:stretch>
        </p:blipFill>
        <p:spPr>
          <a:xfrm>
            <a:off x="6072025" y="0"/>
            <a:ext cx="10201149" cy="6857999"/>
          </a:xfrm>
          <a:prstGeom prst="parallelogram">
            <a:avLst>
              <a:gd name="adj" fmla="val 37541"/>
            </a:avLst>
          </a:prstGeom>
          <a:solidFill>
            <a:schemeClr val="accent2"/>
          </a:solidFill>
        </p:spPr>
      </p:pic>
      <p:sp>
        <p:nvSpPr>
          <p:cNvPr id="5" name="!!ShapeIGNORE">
            <a:extLst>
              <a:ext uri="{FF2B5EF4-FFF2-40B4-BE49-F238E27FC236}">
                <a16:creationId xmlns:a16="http://schemas.microsoft.com/office/drawing/2014/main" id="{FA6392FB-86D3-C658-F9FE-B8D7148D6064}"/>
              </a:ext>
              <a:ext uri="{C183D7F6-B498-43B3-948B-1728B52AA6E4}">
                <adec:decorative xmlns:adec="http://schemas.microsoft.com/office/drawing/2017/decorative" val="1"/>
              </a:ext>
            </a:extLst>
          </p:cNvPr>
          <p:cNvSpPr>
            <a:spLocks/>
          </p:cNvSpPr>
          <p:nvPr/>
        </p:nvSpPr>
        <p:spPr>
          <a:xfrm>
            <a:off x="-4812226" y="0"/>
            <a:ext cx="8252064" cy="466463"/>
          </a:xfrm>
          <a:prstGeom prst="parallelogram">
            <a:avLst>
              <a:gd name="adj" fmla="val 3832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6" name="!!Logo" descr="Damar logo. The details of this workshop is property of Damar Training.">
            <a:extLst>
              <a:ext uri="{FF2B5EF4-FFF2-40B4-BE49-F238E27FC236}">
                <a16:creationId xmlns:a16="http://schemas.microsoft.com/office/drawing/2014/main" id="{2F1E3595-1C26-415B-B087-015B2584A9DB}"/>
              </a:ext>
            </a:extLst>
          </p:cNvPr>
          <p:cNvGrpSpPr>
            <a:grpSpLocks noGrp="1" noUngrp="1" noRot="1" noMove="1" noResize="1"/>
          </p:cNvGrpSpPr>
          <p:nvPr/>
        </p:nvGrpSpPr>
        <p:grpSpPr>
          <a:xfrm>
            <a:off x="12559048" y="5265966"/>
            <a:ext cx="4950372" cy="1608084"/>
            <a:chOff x="12559048" y="5265966"/>
            <a:chExt cx="4950372" cy="1608084"/>
          </a:xfrm>
        </p:grpSpPr>
        <p:sp>
          <p:nvSpPr>
            <p:cNvPr id="7" name="!!BG">
              <a:extLst>
                <a:ext uri="{FF2B5EF4-FFF2-40B4-BE49-F238E27FC236}">
                  <a16:creationId xmlns:a16="http://schemas.microsoft.com/office/drawing/2014/main" id="{16476537-212F-D6E0-9784-7CD866D69E56}"/>
                </a:ext>
              </a:extLst>
            </p:cNvPr>
            <p:cNvSpPr>
              <a:spLocks/>
            </p:cNvSpPr>
            <p:nvPr/>
          </p:nvSpPr>
          <p:spPr>
            <a:xfrm>
              <a:off x="12559048" y="5265966"/>
              <a:ext cx="4950372" cy="1608084"/>
            </a:xfrm>
            <a:prstGeom prst="parallelogram">
              <a:avLst>
                <a:gd name="adj" fmla="val 38322"/>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8" name="!!Logo" descr="&#10;">
              <a:extLst>
                <a:ext uri="{FF2B5EF4-FFF2-40B4-BE49-F238E27FC236}">
                  <a16:creationId xmlns:a16="http://schemas.microsoft.com/office/drawing/2014/main" id="{B3DA17ED-E481-ED8B-BDEA-660B73C710FB}"/>
                </a:ext>
              </a:extLst>
            </p:cNvPr>
            <p:cNvPicPr>
              <a:picLocks/>
            </p:cNvPicPr>
            <p:nvPr/>
          </p:nvPicPr>
          <p:blipFill>
            <a:blip r:embed="rId5" cstate="email">
              <a:extLst>
                <a:ext uri="{28A0092B-C50C-407E-A947-70E740481C1C}">
                  <a14:useLocalDpi xmlns:a14="http://schemas.microsoft.com/office/drawing/2010/main"/>
                </a:ext>
              </a:extLst>
            </a:blip>
            <a:srcRect l="-9337" t="-27737" r="-8871" b="-26675"/>
            <a:stretch>
              <a:fillRect/>
            </a:stretch>
          </p:blipFill>
          <p:spPr>
            <a:xfrm>
              <a:off x="13357090" y="5357741"/>
              <a:ext cx="2774732" cy="1309215"/>
            </a:xfrm>
            <a:prstGeom prst="rect">
              <a:avLst/>
            </a:prstGeom>
          </p:spPr>
        </p:pic>
      </p:grpSp>
      <p:sp>
        <p:nvSpPr>
          <p:cNvPr id="10" name="!!Text2">
            <a:extLst>
              <a:ext uri="{FF2B5EF4-FFF2-40B4-BE49-F238E27FC236}">
                <a16:creationId xmlns:a16="http://schemas.microsoft.com/office/drawing/2014/main" id="{28D0999B-8D10-6C19-9F43-B86E43B85200}"/>
              </a:ext>
            </a:extLst>
          </p:cNvPr>
          <p:cNvSpPr txBox="1"/>
          <p:nvPr/>
        </p:nvSpPr>
        <p:spPr>
          <a:xfrm>
            <a:off x="670145" y="1536140"/>
            <a:ext cx="6352092" cy="2543710"/>
          </a:xfrm>
          <a:prstGeom prst="rect">
            <a:avLst/>
          </a:prstGeom>
          <a:noFill/>
        </p:spPr>
        <p:txBody>
          <a:bodyPr wrap="square" lIns="91440" tIns="45720" rIns="91440" bIns="45720" rtlCol="0" anchor="t">
            <a:spAutoFit/>
          </a:bodyPr>
          <a:lstStyle/>
          <a:p>
            <a:pPr marL="180975" marR="0" lvl="0" indent="-180975"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1" i="0" u="none" strike="noStrike" kern="1200" cap="none" spc="0" normalizeH="0" baseline="0" noProof="0">
                <a:ln>
                  <a:noFill/>
                </a:ln>
                <a:solidFill>
                  <a:prstClr val="black"/>
                </a:solidFill>
                <a:effectLst/>
                <a:uLnTx/>
                <a:uFillTx/>
                <a:latin typeface="Arial"/>
                <a:ea typeface="Calibri"/>
                <a:cs typeface="Calibri"/>
              </a:rPr>
              <a:t>Level</a:t>
            </a:r>
            <a:r>
              <a:rPr kumimoji="0" lang="en-GB" sz="1800" b="0" i="0" u="none" strike="noStrike" kern="1200" cap="none" spc="0" normalizeH="0" baseline="0" noProof="0">
                <a:ln>
                  <a:noFill/>
                </a:ln>
                <a:solidFill>
                  <a:prstClr val="black"/>
                </a:solidFill>
                <a:effectLst/>
                <a:uLnTx/>
                <a:uFillTx/>
                <a:latin typeface="Arial"/>
                <a:ea typeface="Calibri"/>
                <a:cs typeface="Calibri"/>
              </a:rPr>
              <a:t>: 3</a:t>
            </a:r>
          </a:p>
          <a:p>
            <a:pPr marL="180975" marR="0" lvl="0" indent="-180975"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1" i="0" u="none" strike="noStrike" kern="1200" cap="none" spc="0" normalizeH="0" baseline="0" noProof="0">
                <a:ln>
                  <a:noFill/>
                </a:ln>
                <a:solidFill>
                  <a:prstClr val="black"/>
                </a:solidFill>
                <a:effectLst/>
                <a:uLnTx/>
                <a:uFillTx/>
                <a:latin typeface="Arial"/>
                <a:ea typeface="Calibri"/>
                <a:cs typeface="Calibri"/>
              </a:rPr>
              <a:t>Duration: </a:t>
            </a:r>
            <a:r>
              <a:rPr kumimoji="0" lang="en-GB" sz="1800" b="0" i="0" u="none" strike="noStrike" kern="1200" cap="none" spc="0" normalizeH="0" baseline="0" noProof="0">
                <a:ln>
                  <a:noFill/>
                </a:ln>
                <a:solidFill>
                  <a:prstClr val="black"/>
                </a:solidFill>
                <a:effectLst/>
                <a:uLnTx/>
                <a:uFillTx/>
                <a:latin typeface="Arial"/>
                <a:ea typeface="Calibri"/>
                <a:cs typeface="Calibri"/>
              </a:rPr>
              <a:t>21 months</a:t>
            </a:r>
          </a:p>
          <a:p>
            <a:pPr marL="180975" marR="0" lvl="0" indent="-180975"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1" i="0" u="none" strike="noStrike" kern="1200" cap="none" spc="0" normalizeH="0" baseline="0" noProof="0">
                <a:ln>
                  <a:noFill/>
                </a:ln>
                <a:solidFill>
                  <a:prstClr val="black"/>
                </a:solidFill>
                <a:effectLst/>
                <a:uLnTx/>
                <a:uFillTx/>
                <a:latin typeface="Arial"/>
                <a:ea typeface="Calibri"/>
                <a:cs typeface="Calibri"/>
              </a:rPr>
              <a:t>End-Point Assessment (EPA): </a:t>
            </a:r>
            <a:r>
              <a:rPr kumimoji="0" lang="en-GB" sz="1800" b="0" i="0" u="none" strike="noStrike" kern="1200" cap="none" spc="0" normalizeH="0" baseline="0" noProof="0">
                <a:ln>
                  <a:noFill/>
                </a:ln>
                <a:solidFill>
                  <a:prstClr val="black"/>
                </a:solidFill>
                <a:effectLst/>
                <a:uLnTx/>
                <a:uFillTx/>
                <a:latin typeface="Arial"/>
                <a:ea typeface="Calibri"/>
                <a:cs typeface="Calibri"/>
              </a:rPr>
              <a:t>Professional discussion and portfolio; project report, presentation and Q&amp;A</a:t>
            </a:r>
            <a:endParaRPr kumimoji="0" lang="en-GB" sz="1800" b="1" i="0" u="none" strike="noStrike" kern="1200" cap="none" spc="0" normalizeH="0" baseline="0" noProof="0">
              <a:ln>
                <a:noFill/>
              </a:ln>
              <a:solidFill>
                <a:prstClr val="black"/>
              </a:solidFill>
              <a:effectLst/>
              <a:uLnTx/>
              <a:uFillTx/>
              <a:latin typeface="Arial"/>
              <a:ea typeface="Calibri"/>
              <a:cs typeface="Calibri"/>
            </a:endParaRPr>
          </a:p>
          <a:p>
            <a:pPr marL="180975" marR="0" lvl="0" indent="-180975"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1" i="0" u="none" strike="noStrike" kern="1200" cap="none" spc="0" normalizeH="0" baseline="0" noProof="0">
                <a:ln>
                  <a:noFill/>
                </a:ln>
                <a:solidFill>
                  <a:prstClr val="black"/>
                </a:solidFill>
                <a:effectLst/>
                <a:uLnTx/>
                <a:uFillTx/>
                <a:latin typeface="Arial"/>
                <a:ea typeface="Calibri"/>
                <a:cs typeface="Calibri"/>
              </a:rPr>
              <a:t>Assessment Organisation: </a:t>
            </a:r>
            <a:r>
              <a:rPr kumimoji="0" lang="en-GB" sz="1800" b="0" i="0" u="none" strike="noStrike" kern="1200" cap="none" spc="0" normalizeH="0" baseline="0" noProof="0">
                <a:ln>
                  <a:noFill/>
                </a:ln>
                <a:solidFill>
                  <a:prstClr val="black"/>
                </a:solidFill>
                <a:effectLst/>
                <a:uLnTx/>
                <a:uFillTx/>
                <a:latin typeface="Arial"/>
                <a:ea typeface="Calibri"/>
                <a:cs typeface="Calibri"/>
              </a:rPr>
              <a:t>(AO): Summit  </a:t>
            </a:r>
          </a:p>
          <a:p>
            <a:pPr marL="180975" marR="0" lvl="0" indent="-180975"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1" i="0" u="none" strike="noStrike" kern="1200" cap="none" spc="0" normalizeH="0" baseline="0" noProof="0">
                <a:ln>
                  <a:noFill/>
                </a:ln>
                <a:solidFill>
                  <a:prstClr val="black"/>
                </a:solidFill>
                <a:effectLst/>
                <a:uLnTx/>
                <a:uFillTx/>
                <a:latin typeface="Arial"/>
                <a:ea typeface="Calibri"/>
                <a:cs typeface="Calibri"/>
              </a:rPr>
              <a:t>Modules: </a:t>
            </a:r>
            <a:r>
              <a:rPr kumimoji="0" lang="en-GB" sz="1800" b="0" i="0" u="none" strike="noStrike" kern="1200" cap="none" spc="0" normalizeH="0" baseline="0" noProof="0">
                <a:ln>
                  <a:noFill/>
                </a:ln>
                <a:solidFill>
                  <a:prstClr val="black"/>
                </a:solidFill>
                <a:effectLst/>
                <a:uLnTx/>
                <a:uFillTx/>
                <a:latin typeface="Arial"/>
                <a:ea typeface="Calibri"/>
                <a:cs typeface="Calibri"/>
              </a:rPr>
              <a:t>14</a:t>
            </a:r>
          </a:p>
          <a:p>
            <a:pPr marL="0" marR="0" lvl="0" indent="0" algn="l" defTabSz="914400" rtl="0" eaLnBrk="1" fontAlgn="auto" latinLnBrk="0" hangingPunct="1">
              <a:lnSpc>
                <a:spcPct val="150000"/>
              </a:lnSpc>
              <a:spcBef>
                <a:spcPts val="0"/>
              </a:spcBef>
              <a:spcAft>
                <a:spcPts val="600"/>
              </a:spcAft>
              <a:buClrTx/>
              <a:buSzTx/>
              <a:buFontTx/>
              <a:buNone/>
              <a:tabLst/>
              <a:defRPr/>
            </a:pPr>
            <a:endParaRPr kumimoji="0" lang="en-GB" sz="2000" b="0" i="0" u="none" strike="noStrike" kern="1200" cap="none" spc="0" normalizeH="0" baseline="0" noProof="0">
              <a:ln>
                <a:noFill/>
              </a:ln>
              <a:solidFill>
                <a:srgbClr val="15A4A9"/>
              </a:solidFill>
              <a:effectLst/>
              <a:uLnTx/>
              <a:uFillTx/>
              <a:latin typeface="Arial"/>
              <a:ea typeface="Calibri" panose="020F0502020204030204" pitchFamily="34" charset="0"/>
              <a:cs typeface="Calibri" panose="020F0502020204030204" pitchFamily="34" charset="0"/>
            </a:endParaRPr>
          </a:p>
        </p:txBody>
      </p:sp>
      <p:sp>
        <p:nvSpPr>
          <p:cNvPr id="13" name="!!Title">
            <a:extLst>
              <a:ext uri="{FF2B5EF4-FFF2-40B4-BE49-F238E27FC236}">
                <a16:creationId xmlns:a16="http://schemas.microsoft.com/office/drawing/2014/main" id="{A5B0C8CB-23E5-4A77-6E06-CB23E681ABE0}"/>
              </a:ext>
            </a:extLst>
          </p:cNvPr>
          <p:cNvSpPr txBox="1">
            <a:spLocks/>
          </p:cNvSpPr>
          <p:nvPr/>
        </p:nvSpPr>
        <p:spPr>
          <a:xfrm>
            <a:off x="670145" y="466463"/>
            <a:ext cx="7389334" cy="992059"/>
          </a:xfrm>
          <a:prstGeom prst="rect">
            <a:avLst/>
          </a:prstGeom>
        </p:spPr>
        <p:txBody>
          <a:bodyPr vert="horz" lIns="0" tIns="72000" rIns="72000" bIns="72000" rtlCol="0" anchor="b">
            <a:normAutofit/>
          </a:bodyPr>
          <a:lstStyle>
            <a:lvl1pPr algn="l" defTabSz="914400" rtl="0" eaLnBrk="1" latinLnBrk="0" hangingPunct="1">
              <a:lnSpc>
                <a:spcPct val="78000"/>
              </a:lnSpc>
              <a:spcBef>
                <a:spcPct val="0"/>
              </a:spcBef>
              <a:buNone/>
              <a:defRPr sz="7200" b="1"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78000"/>
              </a:lnSpc>
              <a:spcBef>
                <a:spcPct val="0"/>
              </a:spcBef>
              <a:spcAft>
                <a:spcPts val="0"/>
              </a:spcAft>
              <a:buClrTx/>
              <a:buSzTx/>
              <a:buFontTx/>
              <a:buNone/>
              <a:tabLst/>
              <a:defRPr/>
            </a:pPr>
            <a:r>
              <a:rPr kumimoji="0" lang="en-GB" sz="3600" b="1" i="0" u="none" strike="noStrike" kern="1200" cap="none" spc="0" normalizeH="0" baseline="0" noProof="0">
                <a:ln>
                  <a:noFill/>
                </a:ln>
                <a:solidFill>
                  <a:prstClr val="black"/>
                </a:solidFill>
                <a:effectLst/>
                <a:uLnTx/>
                <a:uFillTx/>
                <a:latin typeface="Aptos"/>
                <a:ea typeface="+mj-ea"/>
                <a:cs typeface="+mj-cs"/>
              </a:rPr>
              <a:t>Paralegal apprenticeship overview</a:t>
            </a:r>
          </a:p>
        </p:txBody>
      </p:sp>
      <p:pic>
        <p:nvPicPr>
          <p:cNvPr id="17" name="Picture 16">
            <a:extLst>
              <a:ext uri="{FF2B5EF4-FFF2-40B4-BE49-F238E27FC236}">
                <a16:creationId xmlns:a16="http://schemas.microsoft.com/office/drawing/2014/main" id="{63FFAE29-34FD-FE93-420F-BD4828EA760F}"/>
              </a:ext>
            </a:extLst>
          </p:cNvPr>
          <p:cNvPicPr>
            <a:picLocks noChangeAspect="1"/>
          </p:cNvPicPr>
          <p:nvPr/>
        </p:nvPicPr>
        <p:blipFill>
          <a:blip r:embed="rId6"/>
          <a:stretch>
            <a:fillRect/>
          </a:stretch>
        </p:blipFill>
        <p:spPr>
          <a:xfrm>
            <a:off x="670145" y="3699983"/>
            <a:ext cx="5461000" cy="2691554"/>
          </a:xfrm>
          <a:prstGeom prst="rect">
            <a:avLst/>
          </a:prstGeom>
        </p:spPr>
      </p:pic>
    </p:spTree>
    <p:custDataLst>
      <p:tags r:id="rId1"/>
    </p:custDataLst>
    <p:extLst>
      <p:ext uri="{BB962C8B-B14F-4D97-AF65-F5344CB8AC3E}">
        <p14:creationId xmlns:p14="http://schemas.microsoft.com/office/powerpoint/2010/main" val="110543875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E1756-6A06-F50B-2D09-861BCFE54315}"/>
            </a:ext>
          </a:extLst>
        </p:cNvPr>
        <p:cNvGrpSpPr/>
        <p:nvPr/>
      </p:nvGrpSpPr>
      <p:grpSpPr>
        <a:xfrm>
          <a:off x="0" y="0"/>
          <a:ext cx="0" cy="0"/>
          <a:chOff x="0" y="0"/>
          <a:chExt cx="0" cy="0"/>
        </a:xfrm>
      </p:grpSpPr>
      <p:sp>
        <p:nvSpPr>
          <p:cNvPr id="5" name="!!ShapeIGNORE">
            <a:extLst>
              <a:ext uri="{FF2B5EF4-FFF2-40B4-BE49-F238E27FC236}">
                <a16:creationId xmlns:a16="http://schemas.microsoft.com/office/drawing/2014/main" id="{D3D98B78-7846-3385-EDE6-B1057410F572}"/>
              </a:ext>
              <a:ext uri="{C183D7F6-B498-43B3-948B-1728B52AA6E4}">
                <adec:decorative xmlns:adec="http://schemas.microsoft.com/office/drawing/2017/decorative" val="1"/>
              </a:ext>
            </a:extLst>
          </p:cNvPr>
          <p:cNvSpPr>
            <a:spLocks/>
          </p:cNvSpPr>
          <p:nvPr/>
        </p:nvSpPr>
        <p:spPr>
          <a:xfrm>
            <a:off x="-4812226" y="0"/>
            <a:ext cx="8252064" cy="466463"/>
          </a:xfrm>
          <a:prstGeom prst="parallelogram">
            <a:avLst>
              <a:gd name="adj" fmla="val 3832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cxnSp>
        <p:nvCxnSpPr>
          <p:cNvPr id="2" name="!!Underline">
            <a:extLst>
              <a:ext uri="{FF2B5EF4-FFF2-40B4-BE49-F238E27FC236}">
                <a16:creationId xmlns:a16="http://schemas.microsoft.com/office/drawing/2014/main" id="{38BCF5E8-3B56-4CE0-79DB-6FB8F2AC628F}"/>
              </a:ext>
              <a:ext uri="{C183D7F6-B498-43B3-948B-1728B52AA6E4}">
                <adec:decorative xmlns:adec="http://schemas.microsoft.com/office/drawing/2017/decorative" val="1"/>
              </a:ext>
            </a:extLst>
          </p:cNvPr>
          <p:cNvCxnSpPr>
            <a:cxnSpLocks/>
          </p:cNvCxnSpPr>
          <p:nvPr/>
        </p:nvCxnSpPr>
        <p:spPr>
          <a:xfrm>
            <a:off x="666970" y="6117974"/>
            <a:ext cx="169523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 name="!!Image-Title" descr="Row of seated people clapping hands at work event">
            <a:extLst>
              <a:ext uri="{FF2B5EF4-FFF2-40B4-BE49-F238E27FC236}">
                <a16:creationId xmlns:a16="http://schemas.microsoft.com/office/drawing/2014/main" id="{0B9A4610-9920-0A3B-4281-D4341A7FCC73}"/>
              </a:ext>
              <a:ext uri="{C183D7F6-B498-43B3-948B-1728B52AA6E4}">
                <adec:decorative xmlns:adec="http://schemas.microsoft.com/office/drawing/2017/decorative" val="1"/>
              </a:ext>
            </a:extLst>
          </p:cNvPr>
          <p:cNvPicPr>
            <a:picLocks noChangeAspect="1"/>
          </p:cNvPicPr>
          <p:nvPr/>
        </p:nvPicPr>
        <p:blipFill>
          <a:blip r:embed="rId4" cstate="email">
            <a:alphaModFix amt="69000"/>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5816851" y="0"/>
            <a:ext cx="10201149" cy="6857999"/>
          </a:xfrm>
          <a:prstGeom prst="parallelogram">
            <a:avLst>
              <a:gd name="adj" fmla="val 37541"/>
            </a:avLst>
          </a:prstGeom>
          <a:solidFill>
            <a:schemeClr val="accent2"/>
          </a:solidFill>
        </p:spPr>
      </p:pic>
      <p:sp>
        <p:nvSpPr>
          <p:cNvPr id="8" name="!!Text2">
            <a:extLst>
              <a:ext uri="{FF2B5EF4-FFF2-40B4-BE49-F238E27FC236}">
                <a16:creationId xmlns:a16="http://schemas.microsoft.com/office/drawing/2014/main" id="{6EFEE323-0A72-9DD0-3C08-EE42E9F9A2C5}"/>
              </a:ext>
            </a:extLst>
          </p:cNvPr>
          <p:cNvSpPr txBox="1"/>
          <p:nvPr/>
        </p:nvSpPr>
        <p:spPr>
          <a:xfrm>
            <a:off x="666970" y="1385956"/>
            <a:ext cx="5563709" cy="497514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Tx/>
              <a:buSzTx/>
              <a:buFontTx/>
              <a:buNone/>
              <a:tabLst/>
              <a:defRPr/>
            </a:pPr>
            <a:r>
              <a:rPr kumimoji="0" lang="en-GB" sz="2000" b="1" i="0" u="none" strike="noStrike" kern="1200" cap="none" spc="0" normalizeH="0" baseline="0" noProof="0">
                <a:ln>
                  <a:noFill/>
                </a:ln>
                <a:solidFill>
                  <a:srgbClr val="15A4A9"/>
                </a:solidFill>
                <a:effectLst/>
                <a:uLnTx/>
                <a:uFillTx/>
                <a:latin typeface="Arial"/>
                <a:ea typeface="Calibri" panose="020F0502020204030204" pitchFamily="34" charset="0"/>
                <a:cs typeface="Calibri" panose="020F0502020204030204" pitchFamily="34" charset="0"/>
              </a:rPr>
              <a:t>Blended learning</a:t>
            </a:r>
          </a:p>
          <a:p>
            <a:pPr marL="180975" marR="0" lvl="0" indent="-180975" algn="l" defTabSz="914400"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Calibri" panose="020F0502020204030204" pitchFamily="34" charset="0"/>
                <a:cs typeface="Calibri" panose="020F0502020204030204" pitchFamily="34" charset="0"/>
              </a:rPr>
              <a:t>Online content</a:t>
            </a:r>
          </a:p>
          <a:p>
            <a:pPr marL="180975" marR="0" lvl="0" indent="-180975" algn="l" defTabSz="914400"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Calibri" panose="020F0502020204030204" pitchFamily="34" charset="0"/>
                <a:cs typeface="Calibri" panose="020F0502020204030204" pitchFamily="34" charset="0"/>
              </a:rPr>
              <a:t>Live workshops</a:t>
            </a:r>
          </a:p>
          <a:p>
            <a:pPr marL="180975" marR="0" lvl="0" indent="-180975" algn="l" defTabSz="914400"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Calibri" panose="020F0502020204030204" pitchFamily="34" charset="0"/>
                <a:cs typeface="Calibri" panose="020F0502020204030204" pitchFamily="34" charset="0"/>
              </a:rPr>
              <a:t>Regular knowledge checks</a:t>
            </a:r>
          </a:p>
          <a:p>
            <a:pPr marL="180975" marR="0" lvl="0" indent="-180975" algn="l" defTabSz="914400"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Calibri" panose="020F0502020204030204" pitchFamily="34" charset="0"/>
                <a:cs typeface="Calibri" panose="020F0502020204030204" pitchFamily="34" charset="0"/>
              </a:rPr>
              <a:t>Peer to peer activities.</a:t>
            </a:r>
          </a:p>
          <a:p>
            <a:pPr marL="0" marR="0" lvl="0" indent="0" algn="l" defTabSz="914400" rtl="0" eaLnBrk="1" fontAlgn="auto" latinLnBrk="0" hangingPunct="1">
              <a:lnSpc>
                <a:spcPct val="150000"/>
              </a:lnSpc>
              <a:spcBef>
                <a:spcPts val="0"/>
              </a:spcBef>
              <a:spcAft>
                <a:spcPts val="600"/>
              </a:spcAft>
              <a:buClrTx/>
              <a:buSzTx/>
              <a:buFontTx/>
              <a:buNone/>
              <a:tabLst/>
              <a:defRPr/>
            </a:pPr>
            <a:r>
              <a:rPr kumimoji="0" lang="en-GB" sz="2000" b="1" i="0" u="none" strike="noStrike" kern="1200" cap="none" spc="0" normalizeH="0" baseline="0" noProof="0">
                <a:ln>
                  <a:noFill/>
                </a:ln>
                <a:solidFill>
                  <a:srgbClr val="15A4A9"/>
                </a:solidFill>
                <a:effectLst/>
                <a:uLnTx/>
                <a:uFillTx/>
                <a:latin typeface="Arial"/>
                <a:ea typeface="Calibri" panose="020F0502020204030204" pitchFamily="34" charset="0"/>
                <a:cs typeface="Calibri" panose="020F0502020204030204" pitchFamily="34" charset="0"/>
              </a:rPr>
              <a:t>Support </a:t>
            </a:r>
            <a:endParaRPr kumimoji="0" lang="en-GB" sz="2000" b="0" i="0" u="none" strike="noStrike" kern="1200" cap="none" spc="0" normalizeH="0" baseline="0" noProof="0">
              <a:ln>
                <a:noFill/>
              </a:ln>
              <a:solidFill>
                <a:prstClr val="black"/>
              </a:solidFill>
              <a:effectLst/>
              <a:uLnTx/>
              <a:uFillTx/>
              <a:latin typeface="Arial"/>
              <a:ea typeface="Calibri" panose="020F0502020204030204" pitchFamily="34" charset="0"/>
              <a:cs typeface="Calibri" panose="020F0502020204030204" pitchFamily="34" charset="0"/>
            </a:endParaRPr>
          </a:p>
          <a:p>
            <a:pPr marL="180975" marR="0" lvl="0" indent="-180975" algn="l" defTabSz="914400"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Calibri" panose="020F0502020204030204" pitchFamily="34" charset="0"/>
                <a:cs typeface="Calibri" panose="020F0502020204030204" pitchFamily="34" charset="0"/>
              </a:rPr>
              <a:t>1-2-1 dedicated coaching sessions (6-weekly)</a:t>
            </a:r>
          </a:p>
          <a:p>
            <a:pPr marL="180975" marR="0" lvl="0" indent="-180975" algn="l" defTabSz="914400"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Calibri" panose="020F0502020204030204" pitchFamily="34" charset="0"/>
                <a:cs typeface="Calibri" panose="020F0502020204030204" pitchFamily="34" charset="0"/>
              </a:rPr>
              <a:t>Dedicated off-the-job time (OTJ) to complete work and attend workshops or coaching sessions </a:t>
            </a:r>
          </a:p>
          <a:p>
            <a:pPr marL="180975" marR="0" lvl="0" indent="-180975" algn="l" defTabSz="914400"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Calibri" panose="020F0502020204030204" pitchFamily="34" charset="0"/>
                <a:cs typeface="Calibri" panose="020F0502020204030204" pitchFamily="34" charset="0"/>
              </a:rPr>
              <a:t>12 x group coaching sessions to help with portfolio build</a:t>
            </a:r>
          </a:p>
          <a:p>
            <a:pPr marL="180975" marR="0" lvl="0" indent="-180975" algn="l" defTabSz="914400"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Calibri" panose="020F0502020204030204" pitchFamily="34" charset="0"/>
                <a:cs typeface="Calibri" panose="020F0502020204030204" pitchFamily="34" charset="0"/>
              </a:rPr>
              <a:t>7 group workshops led by expert tutors </a:t>
            </a:r>
          </a:p>
          <a:p>
            <a:pPr marL="180975" marR="0" lvl="0" indent="-180975" algn="l" defTabSz="914400"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Additional support available throughout where needed, including English, maths, learning needs or disabilities.</a:t>
            </a:r>
            <a:endParaRPr kumimoji="0" lang="en-GB" sz="1600" b="0" i="0" u="none" strike="noStrike" kern="1200" cap="none" spc="0" normalizeH="0" baseline="0" noProof="0">
              <a:ln>
                <a:noFill/>
              </a:ln>
              <a:solidFill>
                <a:prstClr val="black"/>
              </a:solidFill>
              <a:effectLst/>
              <a:uLnTx/>
              <a:uFillTx/>
              <a:latin typeface="Arial"/>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50000"/>
              </a:lnSpc>
              <a:spcBef>
                <a:spcPts val="0"/>
              </a:spcBef>
              <a:spcAft>
                <a:spcPts val="600"/>
              </a:spcAft>
              <a:buClr>
                <a:srgbClr val="C4470C"/>
              </a:buClr>
              <a:buSzTx/>
              <a:buFontTx/>
              <a:buNone/>
              <a:tabLst/>
              <a:defRPr/>
            </a:pPr>
            <a:endParaRPr kumimoji="0" lang="en-GB" sz="2000" b="0" i="0" u="none" strike="noStrike" kern="1200" cap="none" spc="0" normalizeH="0" baseline="0" noProof="0">
              <a:ln>
                <a:noFill/>
              </a:ln>
              <a:solidFill>
                <a:srgbClr val="15A4A9"/>
              </a:solidFill>
              <a:effectLst/>
              <a:uLnTx/>
              <a:uFillTx/>
              <a:latin typeface="Arial"/>
              <a:ea typeface="Calibri" panose="020F0502020204030204" pitchFamily="34" charset="0"/>
              <a:cs typeface="Calibri" panose="020F0502020204030204" pitchFamily="34" charset="0"/>
            </a:endParaRPr>
          </a:p>
        </p:txBody>
      </p:sp>
      <p:sp>
        <p:nvSpPr>
          <p:cNvPr id="12" name="!!Title">
            <a:extLst>
              <a:ext uri="{FF2B5EF4-FFF2-40B4-BE49-F238E27FC236}">
                <a16:creationId xmlns:a16="http://schemas.microsoft.com/office/drawing/2014/main" id="{DB24DED0-56BB-A9C2-2A20-7438D3CA4829}"/>
              </a:ext>
            </a:extLst>
          </p:cNvPr>
          <p:cNvSpPr txBox="1">
            <a:spLocks/>
          </p:cNvSpPr>
          <p:nvPr/>
        </p:nvSpPr>
        <p:spPr>
          <a:xfrm>
            <a:off x="670145" y="466463"/>
            <a:ext cx="7389334" cy="992059"/>
          </a:xfrm>
          <a:prstGeom prst="rect">
            <a:avLst/>
          </a:prstGeom>
        </p:spPr>
        <p:txBody>
          <a:bodyPr vert="horz" lIns="0" tIns="72000" rIns="72000" bIns="72000" rtlCol="0" anchor="b">
            <a:normAutofit/>
          </a:bodyPr>
          <a:lstStyle>
            <a:lvl1pPr algn="l" defTabSz="914400" rtl="0" eaLnBrk="1" latinLnBrk="0" hangingPunct="1">
              <a:lnSpc>
                <a:spcPct val="78000"/>
              </a:lnSpc>
              <a:spcBef>
                <a:spcPct val="0"/>
              </a:spcBef>
              <a:buNone/>
              <a:defRPr sz="7200" b="1"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78000"/>
              </a:lnSpc>
              <a:spcBef>
                <a:spcPct val="0"/>
              </a:spcBef>
              <a:spcAft>
                <a:spcPts val="0"/>
              </a:spcAft>
              <a:buClrTx/>
              <a:buSzTx/>
              <a:buFontTx/>
              <a:buNone/>
              <a:tabLst/>
              <a:defRPr/>
            </a:pPr>
            <a:r>
              <a:rPr kumimoji="0" lang="en-GB" sz="3600" b="1" i="0" u="none" strike="noStrike" kern="1200" cap="none" spc="0" normalizeH="0" baseline="0" noProof="0">
                <a:ln>
                  <a:noFill/>
                </a:ln>
                <a:solidFill>
                  <a:prstClr val="black"/>
                </a:solidFill>
                <a:effectLst/>
                <a:uLnTx/>
                <a:uFillTx/>
                <a:latin typeface="Aptos"/>
                <a:ea typeface="+mj-ea"/>
                <a:cs typeface="+mj-cs"/>
              </a:rPr>
              <a:t>Delivery and support</a:t>
            </a:r>
          </a:p>
        </p:txBody>
      </p:sp>
    </p:spTree>
    <p:custDataLst>
      <p:tags r:id="rId1"/>
    </p:custDataLst>
    <p:extLst>
      <p:ext uri="{BB962C8B-B14F-4D97-AF65-F5344CB8AC3E}">
        <p14:creationId xmlns:p14="http://schemas.microsoft.com/office/powerpoint/2010/main" val="158537189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EC2C7-D165-D437-38D3-D508612FBD80}"/>
            </a:ext>
          </a:extLst>
        </p:cNvPr>
        <p:cNvGrpSpPr/>
        <p:nvPr/>
      </p:nvGrpSpPr>
      <p:grpSpPr>
        <a:xfrm>
          <a:off x="0" y="0"/>
          <a:ext cx="0" cy="0"/>
          <a:chOff x="0" y="0"/>
          <a:chExt cx="0" cy="0"/>
        </a:xfrm>
      </p:grpSpPr>
      <p:pic>
        <p:nvPicPr>
          <p:cNvPr id="3" name="!!Image4" descr="Person sitting at desk">
            <a:extLst>
              <a:ext uri="{FF2B5EF4-FFF2-40B4-BE49-F238E27FC236}">
                <a16:creationId xmlns:a16="http://schemas.microsoft.com/office/drawing/2014/main" id="{81605FF4-3EE8-DE0E-1B81-36D3DA14000F}"/>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a:stretch>
            <a:fillRect/>
          </a:stretch>
        </p:blipFill>
        <p:spPr>
          <a:xfrm>
            <a:off x="0" y="0"/>
            <a:ext cx="4019550" cy="6858000"/>
          </a:xfrm>
          <a:solidFill>
            <a:schemeClr val="tx2"/>
          </a:solidFill>
        </p:spPr>
      </p:pic>
      <p:sp>
        <p:nvSpPr>
          <p:cNvPr id="6" name="!!Text4">
            <a:extLst>
              <a:ext uri="{FF2B5EF4-FFF2-40B4-BE49-F238E27FC236}">
                <a16:creationId xmlns:a16="http://schemas.microsoft.com/office/drawing/2014/main" id="{2A1797FC-7A1F-7ABC-2CEE-1CAC7A07F1A1}"/>
              </a:ext>
            </a:extLst>
          </p:cNvPr>
          <p:cNvSpPr>
            <a:spLocks noGrp="1"/>
          </p:cNvSpPr>
          <p:nvPr>
            <p:ph type="body" sz="quarter" idx="13"/>
          </p:nvPr>
        </p:nvSpPr>
        <p:spPr>
          <a:xfrm>
            <a:off x="4754464" y="1700363"/>
            <a:ext cx="6695856" cy="4801827"/>
          </a:xfrm>
        </p:spPr>
        <p:txBody>
          <a:bodyPr/>
          <a:lstStyle/>
          <a:p>
            <a:pPr marL="182563" indent="-182563">
              <a:spcAft>
                <a:spcPts val="0"/>
              </a:spcAft>
              <a:buClrTx/>
            </a:pPr>
            <a:r>
              <a:rPr lang="en-GB" sz="2000" noProof="0"/>
              <a:t>Legal and regulatory understanding</a:t>
            </a:r>
          </a:p>
          <a:p>
            <a:pPr marL="182563" indent="-182563">
              <a:spcAft>
                <a:spcPts val="0"/>
              </a:spcAft>
              <a:buClrTx/>
            </a:pPr>
            <a:r>
              <a:rPr lang="en-GB" sz="2000" noProof="0"/>
              <a:t>Ethical and compliance-based judgement </a:t>
            </a:r>
          </a:p>
          <a:p>
            <a:pPr marL="182563" indent="-182563">
              <a:spcAft>
                <a:spcPts val="0"/>
              </a:spcAft>
              <a:buClrTx/>
            </a:pPr>
            <a:r>
              <a:rPr lang="en-GB" sz="2000" noProof="0"/>
              <a:t>Stakeholder engagement and communication skills </a:t>
            </a:r>
          </a:p>
          <a:p>
            <a:pPr marL="182563" indent="-182563">
              <a:spcAft>
                <a:spcPts val="0"/>
              </a:spcAft>
              <a:buClrTx/>
            </a:pPr>
            <a:r>
              <a:rPr lang="en-GB" sz="2000"/>
              <a:t>Advanced legal research and analytical problem-solving </a:t>
            </a:r>
          </a:p>
          <a:p>
            <a:pPr marL="182563" indent="-182563">
              <a:spcAft>
                <a:spcPts val="0"/>
              </a:spcAft>
              <a:buClrTx/>
            </a:pPr>
            <a:r>
              <a:rPr lang="en-GB" sz="2000"/>
              <a:t>Digital tools and commercial awareness </a:t>
            </a:r>
          </a:p>
          <a:p>
            <a:pPr marL="182563" indent="-182563">
              <a:spcAft>
                <a:spcPts val="0"/>
              </a:spcAft>
              <a:buClrTx/>
            </a:pPr>
            <a:r>
              <a:rPr lang="en-GB" sz="2000"/>
              <a:t>Caseload management and professional accountability.</a:t>
            </a:r>
          </a:p>
          <a:p>
            <a:pPr>
              <a:spcAft>
                <a:spcPts val="0"/>
              </a:spcAft>
            </a:pPr>
            <a:endParaRPr lang="en-GB" sz="1800"/>
          </a:p>
          <a:p>
            <a:pPr marL="0" indent="0">
              <a:spcAft>
                <a:spcPts val="0"/>
              </a:spcAft>
              <a:buNone/>
            </a:pPr>
            <a:endParaRPr lang="en-GB" sz="1600"/>
          </a:p>
          <a:p>
            <a:pPr>
              <a:spcAft>
                <a:spcPts val="0"/>
              </a:spcAft>
            </a:pPr>
            <a:endParaRPr lang="en-GB" sz="1600" noProof="0"/>
          </a:p>
        </p:txBody>
      </p:sp>
      <p:sp>
        <p:nvSpPr>
          <p:cNvPr id="8" name="!!Title">
            <a:extLst>
              <a:ext uri="{FF2B5EF4-FFF2-40B4-BE49-F238E27FC236}">
                <a16:creationId xmlns:a16="http://schemas.microsoft.com/office/drawing/2014/main" id="{53E5288C-B877-FD3A-C8BE-D9179E63A9D5}"/>
              </a:ext>
            </a:extLst>
          </p:cNvPr>
          <p:cNvSpPr txBox="1">
            <a:spLocks/>
          </p:cNvSpPr>
          <p:nvPr/>
        </p:nvSpPr>
        <p:spPr>
          <a:xfrm>
            <a:off x="4754465" y="466463"/>
            <a:ext cx="7389334" cy="992059"/>
          </a:xfrm>
          <a:prstGeom prst="rect">
            <a:avLst/>
          </a:prstGeom>
        </p:spPr>
        <p:txBody>
          <a:bodyPr vert="horz" lIns="0" tIns="72000" rIns="72000" bIns="72000" rtlCol="0" anchor="b">
            <a:normAutofit/>
          </a:bodyPr>
          <a:lstStyle>
            <a:lvl1pPr algn="l" defTabSz="914400" rtl="0" eaLnBrk="1" latinLnBrk="0" hangingPunct="1">
              <a:lnSpc>
                <a:spcPct val="78000"/>
              </a:lnSpc>
              <a:spcBef>
                <a:spcPct val="0"/>
              </a:spcBef>
              <a:buNone/>
              <a:defRPr sz="7200" b="1"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78000"/>
              </a:lnSpc>
              <a:spcBef>
                <a:spcPct val="0"/>
              </a:spcBef>
              <a:spcAft>
                <a:spcPts val="0"/>
              </a:spcAft>
              <a:buClrTx/>
              <a:buSzTx/>
              <a:buFontTx/>
              <a:buNone/>
              <a:tabLst/>
              <a:defRPr/>
            </a:pPr>
            <a:r>
              <a:rPr kumimoji="0" lang="en-GB" sz="3600" b="1" i="0" u="none" strike="noStrike" kern="1200" cap="none" spc="0" normalizeH="0" baseline="0" noProof="0">
                <a:ln>
                  <a:noFill/>
                </a:ln>
                <a:solidFill>
                  <a:prstClr val="black"/>
                </a:solidFill>
                <a:effectLst/>
                <a:uLnTx/>
                <a:uFillTx/>
                <a:latin typeface="Aptos"/>
                <a:ea typeface="+mj-ea"/>
                <a:cs typeface="+mj-cs"/>
              </a:rPr>
              <a:t>Core themes</a:t>
            </a:r>
          </a:p>
        </p:txBody>
      </p:sp>
    </p:spTree>
    <p:extLst>
      <p:ext uri="{BB962C8B-B14F-4D97-AF65-F5344CB8AC3E}">
        <p14:creationId xmlns:p14="http://schemas.microsoft.com/office/powerpoint/2010/main" val="32802801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0AE46-4335-EE8E-80F0-0B7573F6E62E}"/>
            </a:ext>
          </a:extLst>
        </p:cNvPr>
        <p:cNvGrpSpPr/>
        <p:nvPr/>
      </p:nvGrpSpPr>
      <p:grpSpPr>
        <a:xfrm>
          <a:off x="0" y="0"/>
          <a:ext cx="0" cy="0"/>
          <a:chOff x="0" y="0"/>
          <a:chExt cx="0" cy="0"/>
        </a:xfrm>
      </p:grpSpPr>
      <p:pic>
        <p:nvPicPr>
          <p:cNvPr id="3" name="!!Image4" descr="Person typing on a laptop">
            <a:extLst>
              <a:ext uri="{FF2B5EF4-FFF2-40B4-BE49-F238E27FC236}">
                <a16:creationId xmlns:a16="http://schemas.microsoft.com/office/drawing/2014/main" id="{9C24A265-2AF3-7639-0EB8-B34A8FF8468C}"/>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a:stretch>
            <a:fillRect/>
          </a:stretch>
        </p:blipFill>
        <p:spPr>
          <a:xfrm>
            <a:off x="0" y="0"/>
            <a:ext cx="4019550" cy="6858000"/>
          </a:xfrm>
          <a:solidFill>
            <a:schemeClr val="tx2"/>
          </a:solidFill>
        </p:spPr>
      </p:pic>
      <p:sp>
        <p:nvSpPr>
          <p:cNvPr id="5" name="!!Heading4">
            <a:extLst>
              <a:ext uri="{FF2B5EF4-FFF2-40B4-BE49-F238E27FC236}">
                <a16:creationId xmlns:a16="http://schemas.microsoft.com/office/drawing/2014/main" id="{6BE49E1B-7EE4-8A1C-56C1-91A6F7D427DD}"/>
              </a:ext>
            </a:extLst>
          </p:cNvPr>
          <p:cNvSpPr>
            <a:spLocks noGrp="1"/>
          </p:cNvSpPr>
          <p:nvPr>
            <p:ph type="title"/>
          </p:nvPr>
        </p:nvSpPr>
        <p:spPr>
          <a:xfrm>
            <a:off x="4367209" y="831865"/>
            <a:ext cx="7165975" cy="808211"/>
          </a:xfrm>
        </p:spPr>
        <p:txBody>
          <a:bodyPr/>
          <a:lstStyle/>
          <a:p>
            <a:r>
              <a:rPr lang="en-GB" sz="3600" b="1" noProof="0">
                <a:solidFill>
                  <a:schemeClr val="bg1"/>
                </a:solidFill>
              </a:rPr>
              <a:t>Specialist content – IP pathway</a:t>
            </a:r>
            <a:r>
              <a:rPr lang="en-GB" b="1" noProof="0">
                <a:solidFill>
                  <a:schemeClr val="bg1"/>
                </a:solidFill>
              </a:rPr>
              <a:t> </a:t>
            </a:r>
          </a:p>
        </p:txBody>
      </p:sp>
      <p:sp>
        <p:nvSpPr>
          <p:cNvPr id="6" name="!!Text4">
            <a:extLst>
              <a:ext uri="{FF2B5EF4-FFF2-40B4-BE49-F238E27FC236}">
                <a16:creationId xmlns:a16="http://schemas.microsoft.com/office/drawing/2014/main" id="{C1FF20F2-3D0A-30E7-26FE-57269ABBE12E}"/>
              </a:ext>
            </a:extLst>
          </p:cNvPr>
          <p:cNvSpPr>
            <a:spLocks noGrp="1"/>
          </p:cNvSpPr>
          <p:nvPr>
            <p:ph type="body" sz="quarter" idx="13"/>
          </p:nvPr>
        </p:nvSpPr>
        <p:spPr>
          <a:xfrm>
            <a:off x="4367208" y="1723304"/>
            <a:ext cx="6905353" cy="4293483"/>
          </a:xfrm>
        </p:spPr>
        <p:txBody>
          <a:bodyPr vert="horz" wrap="square" lIns="0" tIns="0" rIns="0" bIns="0" rtlCol="0" anchor="t">
            <a:spAutoFit/>
          </a:bodyPr>
          <a:lstStyle/>
          <a:p>
            <a:pPr marL="182563" indent="-182563">
              <a:lnSpc>
                <a:spcPct val="100000"/>
              </a:lnSpc>
              <a:spcAft>
                <a:spcPts val="600"/>
              </a:spcAft>
              <a:buClr>
                <a:schemeClr val="bg1"/>
              </a:buClr>
            </a:pPr>
            <a:r>
              <a:rPr lang="en-GB" sz="1800" b="1">
                <a:solidFill>
                  <a:srgbClr val="15A4A9"/>
                </a:solidFill>
              </a:rPr>
              <a:t>Core foundations</a:t>
            </a:r>
            <a:r>
              <a:rPr lang="en-GB" sz="1800"/>
              <a:t>: IP fundamentals, regulatory bodies, ownership rights, confidentiality, and the paralegal role in private practice vs in-house settings</a:t>
            </a:r>
          </a:p>
          <a:p>
            <a:pPr marL="182563" indent="-182563">
              <a:lnSpc>
                <a:spcPct val="100000"/>
              </a:lnSpc>
              <a:spcAft>
                <a:spcPts val="600"/>
              </a:spcAft>
              <a:buClr>
                <a:schemeClr val="bg1"/>
              </a:buClr>
            </a:pPr>
            <a:r>
              <a:rPr lang="en-GB" sz="1800" b="1">
                <a:solidFill>
                  <a:srgbClr val="15A4A9"/>
                </a:solidFill>
              </a:rPr>
              <a:t>Patents:</a:t>
            </a:r>
            <a:r>
              <a:rPr lang="en-GB" sz="1800"/>
              <a:t> UK and European Patent (EP) filing, prosecution, and renewals; Unitary Patent/UPC system; PCT international applications and national phase entries</a:t>
            </a:r>
          </a:p>
          <a:p>
            <a:pPr marL="182563" indent="-182563">
              <a:lnSpc>
                <a:spcPct val="100000"/>
              </a:lnSpc>
              <a:spcAft>
                <a:spcPts val="600"/>
              </a:spcAft>
              <a:buClr>
                <a:schemeClr val="bg1"/>
              </a:buClr>
            </a:pPr>
            <a:r>
              <a:rPr lang="en-GB" sz="1800" b="1">
                <a:solidFill>
                  <a:srgbClr val="15A4A9"/>
                </a:solidFill>
              </a:rPr>
              <a:t>Designs:</a:t>
            </a:r>
            <a:r>
              <a:rPr lang="en-GB" sz="1800"/>
              <a:t> UK and Hague international design systems, including unregistered rights and post-Brexit EU considerations</a:t>
            </a:r>
          </a:p>
          <a:p>
            <a:pPr marL="182563" indent="-182563">
              <a:lnSpc>
                <a:spcPct val="100000"/>
              </a:lnSpc>
              <a:spcAft>
                <a:spcPts val="600"/>
              </a:spcAft>
              <a:buClr>
                <a:schemeClr val="bg1"/>
              </a:buClr>
            </a:pPr>
            <a:r>
              <a:rPr lang="en-GB" sz="1800" b="1">
                <a:solidFill>
                  <a:srgbClr val="15A4A9"/>
                </a:solidFill>
              </a:rPr>
              <a:t>Trademarks:</a:t>
            </a:r>
            <a:r>
              <a:rPr lang="en-GB" sz="1800"/>
              <a:t> UK filing and prosecution; Madrid Protocol for international registrations</a:t>
            </a:r>
          </a:p>
          <a:p>
            <a:pPr marL="182563" indent="-182563">
              <a:lnSpc>
                <a:spcPct val="100000"/>
              </a:lnSpc>
              <a:spcAft>
                <a:spcPts val="600"/>
              </a:spcAft>
              <a:buClr>
                <a:schemeClr val="bg1"/>
              </a:buClr>
            </a:pPr>
            <a:r>
              <a:rPr lang="en-GB" sz="1800" b="1">
                <a:solidFill>
                  <a:srgbClr val="15A4A9"/>
                </a:solidFill>
              </a:rPr>
              <a:t>Enforcement and other IP:</a:t>
            </a:r>
            <a:r>
              <a:rPr lang="en-GB" sz="1800"/>
              <a:t> Patent, trademark, and design oppositions, appeals, and infringement; litigation procedures; trade secrets, copyright, and domain names.</a:t>
            </a:r>
            <a:endParaRPr lang="en-US" sz="1800"/>
          </a:p>
          <a:p>
            <a:pPr fontAlgn="base">
              <a:lnSpc>
                <a:spcPct val="100000"/>
              </a:lnSpc>
              <a:spcAft>
                <a:spcPts val="0"/>
              </a:spcAft>
            </a:pPr>
            <a:endParaRPr lang="en-US" sz="2000"/>
          </a:p>
        </p:txBody>
      </p:sp>
    </p:spTree>
    <p:extLst>
      <p:ext uri="{BB962C8B-B14F-4D97-AF65-F5344CB8AC3E}">
        <p14:creationId xmlns:p14="http://schemas.microsoft.com/office/powerpoint/2010/main" val="392846976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C0418-4724-E817-ADD6-D3D2D04D8AC5}"/>
            </a:ext>
          </a:extLst>
        </p:cNvPr>
        <p:cNvGrpSpPr/>
        <p:nvPr/>
      </p:nvGrpSpPr>
      <p:grpSpPr>
        <a:xfrm>
          <a:off x="0" y="0"/>
          <a:ext cx="0" cy="0"/>
          <a:chOff x="0" y="0"/>
          <a:chExt cx="0" cy="0"/>
        </a:xfrm>
      </p:grpSpPr>
      <p:sp>
        <p:nvSpPr>
          <p:cNvPr id="4" name="!!Text11">
            <a:extLst>
              <a:ext uri="{FF2B5EF4-FFF2-40B4-BE49-F238E27FC236}">
                <a16:creationId xmlns:a16="http://schemas.microsoft.com/office/drawing/2014/main" id="{010EB8FC-5727-B798-8463-4041A5A2F8C5}"/>
              </a:ext>
            </a:extLst>
          </p:cNvPr>
          <p:cNvSpPr>
            <a:spLocks noGrp="1"/>
          </p:cNvSpPr>
          <p:nvPr>
            <p:ph type="body" sz="quarter" idx="13"/>
          </p:nvPr>
        </p:nvSpPr>
        <p:spPr>
          <a:xfrm>
            <a:off x="725231" y="1596571"/>
            <a:ext cx="6691570" cy="5016758"/>
          </a:xfrm>
        </p:spPr>
        <p:txBody>
          <a:bodyPr vert="horz" wrap="square" lIns="0" tIns="0" rIns="0" bIns="0" rtlCol="0" anchor="t">
            <a:spAutoFit/>
          </a:bodyPr>
          <a:lstStyle/>
          <a:p>
            <a:pPr marL="182245" indent="-182245">
              <a:lnSpc>
                <a:spcPct val="100000"/>
              </a:lnSpc>
              <a:spcBef>
                <a:spcPts val="400"/>
              </a:spcBef>
              <a:spcAft>
                <a:spcPts val="400"/>
              </a:spcAft>
              <a:buClr>
                <a:schemeClr val="bg1"/>
              </a:buClr>
            </a:pPr>
            <a:r>
              <a:rPr lang="en-GB" sz="1600" noProof="0">
                <a:solidFill>
                  <a:srgbClr val="15A4A9"/>
                </a:solidFill>
                <a:hlinkClick r:id="rId3">
                  <a:extLst>
                    <a:ext uri="{A12FA001-AC4F-418D-AE19-62706E023703}">
                      <ahyp:hlinkClr xmlns:ahyp="http://schemas.microsoft.com/office/drawing/2018/hyperlinkcolor" val="tx"/>
                    </a:ext>
                  </a:extLst>
                </a:hlinkClick>
              </a:rPr>
              <a:t>Damar apprenticeship vacancies </a:t>
            </a:r>
            <a:endParaRPr lang="en-GB" sz="1600" noProof="0">
              <a:solidFill>
                <a:srgbClr val="15A4A9"/>
              </a:solidFill>
              <a:cs typeface="Arial"/>
            </a:endParaRPr>
          </a:p>
          <a:p>
            <a:pPr marL="182245" indent="-182245">
              <a:lnSpc>
                <a:spcPct val="100000"/>
              </a:lnSpc>
              <a:spcBef>
                <a:spcPts val="600"/>
              </a:spcBef>
              <a:spcAft>
                <a:spcPts val="600"/>
              </a:spcAft>
              <a:buClr>
                <a:schemeClr val="bg1"/>
              </a:buClr>
            </a:pPr>
            <a:r>
              <a:rPr lang="en-GB" sz="1600">
                <a:solidFill>
                  <a:srgbClr val="15A4A9"/>
                </a:solidFill>
                <a:hlinkClick r:id="rId3">
                  <a:extLst>
                    <a:ext uri="{A12FA001-AC4F-418D-AE19-62706E023703}">
                      <ahyp:hlinkClr xmlns:ahyp="http://schemas.microsoft.com/office/drawing/2018/hyperlinkcolor" val="tx"/>
                    </a:ext>
                  </a:extLst>
                </a:hlinkClick>
              </a:rPr>
              <a:t>Register now with our recruitment team </a:t>
            </a:r>
            <a:endParaRPr lang="en-GB" sz="1600">
              <a:solidFill>
                <a:srgbClr val="15A4A9"/>
              </a:solidFill>
              <a:cs typeface="Arial"/>
            </a:endParaRPr>
          </a:p>
          <a:p>
            <a:pPr marL="182245" indent="-182245">
              <a:lnSpc>
                <a:spcPct val="100000"/>
              </a:lnSpc>
              <a:spcBef>
                <a:spcPts val="600"/>
              </a:spcBef>
              <a:spcAft>
                <a:spcPts val="600"/>
              </a:spcAft>
              <a:buClr>
                <a:schemeClr val="bg1"/>
              </a:buClr>
            </a:pPr>
            <a:r>
              <a:rPr lang="en-GB" sz="1600">
                <a:solidFill>
                  <a:srgbClr val="15A4A9"/>
                </a:solidFill>
                <a:hlinkClick r:id="rId4">
                  <a:extLst>
                    <a:ext uri="{A12FA001-AC4F-418D-AE19-62706E023703}">
                      <ahyp:hlinkClr xmlns:ahyp="http://schemas.microsoft.com/office/drawing/2018/hyperlinkcolor" val="tx"/>
                    </a:ext>
                  </a:extLst>
                </a:hlinkClick>
              </a:rPr>
              <a:t>Find an apprenticeship</a:t>
            </a:r>
            <a:r>
              <a:rPr lang="en-GB" sz="1600"/>
              <a:t> - Register and search apprenticeship vacancies all year round </a:t>
            </a:r>
            <a:endParaRPr lang="en-GB" sz="1600">
              <a:cs typeface="Arial"/>
            </a:endParaRPr>
          </a:p>
          <a:p>
            <a:pPr marL="182245" indent="-182245">
              <a:lnSpc>
                <a:spcPct val="100000"/>
              </a:lnSpc>
              <a:spcBef>
                <a:spcPts val="600"/>
              </a:spcBef>
              <a:spcAft>
                <a:spcPts val="600"/>
              </a:spcAft>
              <a:buClr>
                <a:schemeClr val="bg1"/>
              </a:buClr>
            </a:pPr>
            <a:r>
              <a:rPr lang="en-GB" sz="1600">
                <a:solidFill>
                  <a:srgbClr val="15A4A9"/>
                </a:solidFill>
                <a:hlinkClick r:id="rId5">
                  <a:extLst>
                    <a:ext uri="{A12FA001-AC4F-418D-AE19-62706E023703}">
                      <ahyp:hlinkClr xmlns:ahyp="http://schemas.microsoft.com/office/drawing/2018/hyperlinkcolor" val="tx"/>
                    </a:ext>
                  </a:extLst>
                </a:hlinkClick>
              </a:rPr>
              <a:t>Get My First Job</a:t>
            </a:r>
            <a:r>
              <a:rPr lang="en-GB" sz="1600">
                <a:solidFill>
                  <a:srgbClr val="15A4A9"/>
                </a:solidFill>
              </a:rPr>
              <a:t> </a:t>
            </a:r>
            <a:r>
              <a:rPr lang="en-GB" sz="1600"/>
              <a:t> - Register and search apprenticeship vacancies all year round</a:t>
            </a:r>
            <a:endParaRPr lang="en-GB" sz="1600">
              <a:cs typeface="Arial"/>
            </a:endParaRPr>
          </a:p>
          <a:p>
            <a:pPr marL="182245" indent="-182245">
              <a:lnSpc>
                <a:spcPct val="100000"/>
              </a:lnSpc>
              <a:spcBef>
                <a:spcPts val="600"/>
              </a:spcBef>
              <a:spcAft>
                <a:spcPts val="600"/>
              </a:spcAft>
              <a:buClr>
                <a:schemeClr val="bg1"/>
              </a:buClr>
            </a:pPr>
            <a:r>
              <a:rPr lang="en-GB" sz="1600">
                <a:solidFill>
                  <a:srgbClr val="15A4A9"/>
                </a:solidFill>
                <a:hlinkClick r:id="rId6">
                  <a:extLst>
                    <a:ext uri="{A12FA001-AC4F-418D-AE19-62706E023703}">
                      <ahyp:hlinkClr xmlns:ahyp="http://schemas.microsoft.com/office/drawing/2018/hyperlinkcolor" val="tx"/>
                    </a:ext>
                  </a:extLst>
                </a:hlinkClick>
              </a:rPr>
              <a:t>Not Going to Uni</a:t>
            </a:r>
            <a:r>
              <a:rPr lang="en-GB" sz="1600">
                <a:solidFill>
                  <a:srgbClr val="15A4A9"/>
                </a:solidFill>
              </a:rPr>
              <a:t> </a:t>
            </a:r>
            <a:r>
              <a:rPr lang="en-GB" sz="1600"/>
              <a:t>- Register and search apprenticeship vacancies all year round</a:t>
            </a:r>
            <a:endParaRPr lang="en-GB" sz="1600">
              <a:cs typeface="Arial"/>
            </a:endParaRPr>
          </a:p>
          <a:p>
            <a:pPr marL="182245" indent="-182245">
              <a:lnSpc>
                <a:spcPct val="100000"/>
              </a:lnSpc>
              <a:spcBef>
                <a:spcPts val="600"/>
              </a:spcBef>
              <a:spcAft>
                <a:spcPts val="600"/>
              </a:spcAft>
              <a:buClr>
                <a:schemeClr val="bg1"/>
              </a:buClr>
            </a:pPr>
            <a:r>
              <a:rPr lang="en-GB" sz="1600" b="1">
                <a:solidFill>
                  <a:schemeClr val="accent1"/>
                </a:solidFill>
              </a:rPr>
              <a:t>Be proactive! </a:t>
            </a:r>
            <a:r>
              <a:rPr lang="en-GB" sz="1600"/>
              <a:t>Reach out to employers you'd like to work for and ask whether they would consider recruiting you as an apprentice. If they are interested, pass on our </a:t>
            </a:r>
            <a:r>
              <a:rPr lang="en-GB" sz="1600">
                <a:solidFill>
                  <a:srgbClr val="15A4A9"/>
                </a:solidFill>
                <a:hlinkClick r:id="rId7">
                  <a:extLst>
                    <a:ext uri="{A12FA001-AC4F-418D-AE19-62706E023703}">
                      <ahyp:hlinkClr xmlns:ahyp="http://schemas.microsoft.com/office/drawing/2018/hyperlinkcolor" val="tx"/>
                    </a:ext>
                  </a:extLst>
                </a:hlinkClick>
              </a:rPr>
              <a:t>contact details</a:t>
            </a:r>
            <a:r>
              <a:rPr lang="en-GB" sz="1600">
                <a:solidFill>
                  <a:srgbClr val="15A4A9"/>
                </a:solidFill>
              </a:rPr>
              <a:t> </a:t>
            </a:r>
            <a:r>
              <a:rPr lang="en-GB" sz="1600"/>
              <a:t>and we can discuss how the apprenticeship works, including funding, incentives and the next steps involved in offering you an apprenticeship opportunity.</a:t>
            </a:r>
            <a:endParaRPr lang="en-GB" sz="800">
              <a:cs typeface="Arial"/>
            </a:endParaRPr>
          </a:p>
          <a:p>
            <a:pPr marL="0" indent="0" algn="ctr">
              <a:lnSpc>
                <a:spcPct val="100000"/>
              </a:lnSpc>
              <a:spcBef>
                <a:spcPts val="600"/>
              </a:spcBef>
              <a:spcAft>
                <a:spcPts val="600"/>
              </a:spcAft>
              <a:buNone/>
            </a:pPr>
            <a:r>
              <a:rPr lang="en-GB" sz="1600"/>
              <a:t>Find out more about becoming an apprentice and the benefits of apprenticeships </a:t>
            </a:r>
            <a:r>
              <a:rPr lang="en-GB" sz="1600">
                <a:solidFill>
                  <a:srgbClr val="15A4A9"/>
                </a:solidFill>
                <a:hlinkClick r:id="rId8">
                  <a:extLst>
                    <a:ext uri="{A12FA001-AC4F-418D-AE19-62706E023703}">
                      <ahyp:hlinkClr xmlns:ahyp="http://schemas.microsoft.com/office/drawing/2018/hyperlinkcolor" val="tx"/>
                    </a:ext>
                  </a:extLst>
                </a:hlinkClick>
              </a:rPr>
              <a:t>here</a:t>
            </a:r>
            <a:r>
              <a:rPr lang="en-GB" sz="1600">
                <a:solidFill>
                  <a:srgbClr val="6221E4"/>
                </a:solidFill>
                <a:hlinkClick r:id="rId8">
                  <a:extLst>
                    <a:ext uri="{A12FA001-AC4F-418D-AE19-62706E023703}">
                      <ahyp:hlinkClr xmlns:ahyp="http://schemas.microsoft.com/office/drawing/2018/hyperlinkcolor" val="tx"/>
                    </a:ext>
                  </a:extLst>
                </a:hlinkClick>
              </a:rPr>
              <a:t>.</a:t>
            </a:r>
            <a:r>
              <a:rPr lang="en-GB" sz="1600"/>
              <a:t> </a:t>
            </a:r>
            <a:endParaRPr lang="en-GB" sz="1600">
              <a:cs typeface="Arial"/>
            </a:endParaRPr>
          </a:p>
          <a:p>
            <a:pPr marL="0" indent="0" algn="ctr">
              <a:lnSpc>
                <a:spcPct val="100000"/>
              </a:lnSpc>
              <a:spcBef>
                <a:spcPts val="600"/>
              </a:spcBef>
              <a:spcAft>
                <a:spcPts val="600"/>
              </a:spcAft>
              <a:buNone/>
            </a:pPr>
            <a:r>
              <a:rPr lang="en-GB" sz="1600"/>
              <a:t>We wish you the very best of luck with your future.</a:t>
            </a:r>
          </a:p>
        </p:txBody>
      </p:sp>
      <p:pic>
        <p:nvPicPr>
          <p:cNvPr id="6" name="!!Image10" descr="People in office">
            <a:extLst>
              <a:ext uri="{FF2B5EF4-FFF2-40B4-BE49-F238E27FC236}">
                <a16:creationId xmlns:a16="http://schemas.microsoft.com/office/drawing/2014/main" id="{3D89527A-8E05-4637-78B4-B717F7C52FE5}"/>
              </a:ext>
              <a:ext uri="{C183D7F6-B498-43B3-948B-1728B52AA6E4}">
                <adec:decorative xmlns:adec="http://schemas.microsoft.com/office/drawing/2017/decorative" val="1"/>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a:xfrm>
            <a:off x="7829550" y="0"/>
            <a:ext cx="4362450" cy="6858000"/>
          </a:xfrm>
          <a:prstGeom prst="rect">
            <a:avLst/>
          </a:prstGeom>
          <a:solidFill>
            <a:schemeClr val="bg2"/>
          </a:solidFill>
        </p:spPr>
      </p:pic>
      <p:sp>
        <p:nvSpPr>
          <p:cNvPr id="7" name="!!Heading4">
            <a:extLst>
              <a:ext uri="{FF2B5EF4-FFF2-40B4-BE49-F238E27FC236}">
                <a16:creationId xmlns:a16="http://schemas.microsoft.com/office/drawing/2014/main" id="{A7A77093-DCA5-3656-52B6-1194FE99BD53}"/>
              </a:ext>
            </a:extLst>
          </p:cNvPr>
          <p:cNvSpPr>
            <a:spLocks noGrp="1"/>
          </p:cNvSpPr>
          <p:nvPr>
            <p:ph type="title"/>
          </p:nvPr>
        </p:nvSpPr>
        <p:spPr>
          <a:xfrm>
            <a:off x="721632" y="470979"/>
            <a:ext cx="7165975" cy="1182160"/>
          </a:xfrm>
        </p:spPr>
        <p:txBody>
          <a:bodyPr/>
          <a:lstStyle/>
          <a:p>
            <a:pPr>
              <a:spcBef>
                <a:spcPts val="0"/>
              </a:spcBef>
              <a:spcAft>
                <a:spcPts val="400"/>
              </a:spcAft>
            </a:pPr>
            <a:r>
              <a:rPr lang="en-GB" sz="3600" b="1">
                <a:solidFill>
                  <a:schemeClr val="bg1"/>
                </a:solidFill>
              </a:rPr>
              <a:t>How to find apprenticeship opportunities</a:t>
            </a:r>
            <a:endParaRPr lang="en-GB" b="1" noProof="0">
              <a:solidFill>
                <a:schemeClr val="bg1"/>
              </a:solidFill>
            </a:endParaRPr>
          </a:p>
        </p:txBody>
      </p:sp>
    </p:spTree>
    <p:extLst>
      <p:ext uri="{BB962C8B-B14F-4D97-AF65-F5344CB8AC3E}">
        <p14:creationId xmlns:p14="http://schemas.microsoft.com/office/powerpoint/2010/main" val="7385787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9B821A6-B9C9-A614-69C3-C109C379024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68A56B6-8583-437B-08C7-E0DB07A32F68}"/>
              </a:ext>
            </a:extLst>
          </p:cNvPr>
          <p:cNvSpPr>
            <a:spLocks noGrp="1"/>
          </p:cNvSpPr>
          <p:nvPr>
            <p:ph type="ctrTitle"/>
          </p:nvPr>
        </p:nvSpPr>
        <p:spPr/>
        <p:txBody>
          <a:bodyPr/>
          <a:lstStyle/>
          <a:p>
            <a:r>
              <a:rPr lang="en-US" dirty="0"/>
              <a:t>Q&amp;A</a:t>
            </a:r>
            <a:endParaRPr lang="en-GB" dirty="0"/>
          </a:p>
        </p:txBody>
      </p:sp>
      <p:sp>
        <p:nvSpPr>
          <p:cNvPr id="5" name="Subtitle 4">
            <a:extLst>
              <a:ext uri="{FF2B5EF4-FFF2-40B4-BE49-F238E27FC236}">
                <a16:creationId xmlns:a16="http://schemas.microsoft.com/office/drawing/2014/main" id="{304F97B8-C91B-203F-D1F2-C49FFDBA185D}"/>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12047222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07B83B9-AB9A-04B1-10AD-0852C70BA7E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C437725-679B-46D6-43FA-85DAF96938C9}"/>
              </a:ext>
            </a:extLst>
          </p:cNvPr>
          <p:cNvSpPr>
            <a:spLocks noGrp="1"/>
          </p:cNvSpPr>
          <p:nvPr>
            <p:ph type="ctrTitle"/>
          </p:nvPr>
        </p:nvSpPr>
        <p:spPr/>
        <p:txBody>
          <a:bodyPr>
            <a:normAutofit/>
          </a:bodyPr>
          <a:lstStyle/>
          <a:p>
            <a:pPr algn="l"/>
            <a:r>
              <a:rPr lang="en-US" sz="4800" b="1" dirty="0"/>
              <a:t>Thank you for your attention!</a:t>
            </a:r>
            <a:br>
              <a:rPr lang="en-US" sz="4800" b="1" dirty="0"/>
            </a:br>
            <a:br>
              <a:rPr lang="en-US" sz="4800" b="1" dirty="0"/>
            </a:br>
            <a:r>
              <a:rPr lang="en-US" sz="3200" dirty="0">
                <a:latin typeface="+mn-lt"/>
              </a:rPr>
              <a:t>For more information, please contact:</a:t>
            </a:r>
            <a:br>
              <a:rPr lang="en-US" sz="3200" dirty="0">
                <a:latin typeface="+mn-lt"/>
              </a:rPr>
            </a:br>
            <a:endParaRPr lang="en-GB" sz="3200" b="1" dirty="0">
              <a:latin typeface="+mn-lt"/>
            </a:endParaRPr>
          </a:p>
        </p:txBody>
      </p:sp>
      <p:sp>
        <p:nvSpPr>
          <p:cNvPr id="5" name="Subtitle 4">
            <a:extLst>
              <a:ext uri="{FF2B5EF4-FFF2-40B4-BE49-F238E27FC236}">
                <a16:creationId xmlns:a16="http://schemas.microsoft.com/office/drawing/2014/main" id="{47491E41-3706-7F4B-695E-884483009A0C}"/>
              </a:ext>
            </a:extLst>
          </p:cNvPr>
          <p:cNvSpPr>
            <a:spLocks noGrp="1"/>
          </p:cNvSpPr>
          <p:nvPr>
            <p:ph type="subTitle" idx="1"/>
          </p:nvPr>
        </p:nvSpPr>
        <p:spPr/>
        <p:txBody>
          <a:bodyPr>
            <a:normAutofit lnSpcReduction="10000"/>
          </a:bodyPr>
          <a:lstStyle/>
          <a:p>
            <a:pPr algn="l"/>
            <a:r>
              <a:rPr lang="en-US" dirty="0"/>
              <a:t>The Chartered Institute of Patent Attorneys</a:t>
            </a:r>
          </a:p>
          <a:p>
            <a:pPr algn="l"/>
            <a:r>
              <a:rPr lang="en-US" dirty="0"/>
              <a:t>2</a:t>
            </a:r>
            <a:r>
              <a:rPr lang="en-US" baseline="30000" dirty="0"/>
              <a:t>nd</a:t>
            </a:r>
            <a:r>
              <a:rPr lang="en-US" dirty="0"/>
              <a:t> Floor, </a:t>
            </a:r>
            <a:r>
              <a:rPr lang="en-US" dirty="0" err="1"/>
              <a:t>Viaro</a:t>
            </a:r>
            <a:r>
              <a:rPr lang="en-US" dirty="0"/>
              <a:t> House, 20-23 Holborn, London EC1N 2JD</a:t>
            </a:r>
          </a:p>
          <a:p>
            <a:pPr algn="l"/>
            <a:r>
              <a:rPr lang="en-US" dirty="0"/>
              <a:t>Tel:	+44 (0)20 7405 9450</a:t>
            </a:r>
          </a:p>
          <a:p>
            <a:pPr algn="l"/>
            <a:r>
              <a:rPr lang="en-US" dirty="0"/>
              <a:t>Email:	mail@cipa.org.uk</a:t>
            </a:r>
          </a:p>
          <a:p>
            <a:endParaRPr lang="en-GB" dirty="0"/>
          </a:p>
        </p:txBody>
      </p:sp>
    </p:spTree>
    <p:extLst>
      <p:ext uri="{BB962C8B-B14F-4D97-AF65-F5344CB8AC3E}">
        <p14:creationId xmlns:p14="http://schemas.microsoft.com/office/powerpoint/2010/main" val="3838021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AADEB85-B8B9-BDE5-C490-F8582BFC53D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9A316FF-16A7-139C-346C-D2B78777E5CF}"/>
              </a:ext>
            </a:extLst>
          </p:cNvPr>
          <p:cNvSpPr>
            <a:spLocks noGrp="1"/>
          </p:cNvSpPr>
          <p:nvPr>
            <p:ph type="ctrTitle"/>
          </p:nvPr>
        </p:nvSpPr>
        <p:spPr/>
        <p:txBody>
          <a:bodyPr/>
          <a:lstStyle/>
          <a:p>
            <a:r>
              <a:rPr lang="en-US" dirty="0"/>
              <a:t>Patent Scientist/Engineer</a:t>
            </a:r>
            <a:endParaRPr lang="en-GB" dirty="0"/>
          </a:p>
        </p:txBody>
      </p:sp>
      <p:sp>
        <p:nvSpPr>
          <p:cNvPr id="7" name="Subtitle 6">
            <a:extLst>
              <a:ext uri="{FF2B5EF4-FFF2-40B4-BE49-F238E27FC236}">
                <a16:creationId xmlns:a16="http://schemas.microsoft.com/office/drawing/2014/main" id="{97C002A8-E5AB-74A6-9939-4848900308AB}"/>
              </a:ext>
            </a:extLst>
          </p:cNvPr>
          <p:cNvSpPr>
            <a:spLocks noGrp="1"/>
          </p:cNvSpPr>
          <p:nvPr>
            <p:ph type="subTitle" idx="1"/>
          </p:nvPr>
        </p:nvSpPr>
        <p:spPr/>
        <p:txBody>
          <a:bodyPr>
            <a:normAutofit/>
          </a:bodyPr>
          <a:lstStyle/>
          <a:p>
            <a:r>
              <a:rPr lang="en-US" sz="5400" dirty="0">
                <a:latin typeface="+mj-lt"/>
              </a:rPr>
              <a:t>Level 6 Degree Apprenticeship</a:t>
            </a:r>
          </a:p>
          <a:p>
            <a:r>
              <a:rPr lang="en-US" dirty="0"/>
              <a:t>Sheila Wallace CPA, EPA, formerly Marks &amp; Clerk LLP</a:t>
            </a:r>
          </a:p>
          <a:p>
            <a:endParaRPr lang="en-GB" dirty="0"/>
          </a:p>
        </p:txBody>
      </p:sp>
    </p:spTree>
    <p:extLst>
      <p:ext uri="{BB962C8B-B14F-4D97-AF65-F5344CB8AC3E}">
        <p14:creationId xmlns:p14="http://schemas.microsoft.com/office/powerpoint/2010/main" val="36831627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CC1C78C-38C5-2B64-023F-8A9515229B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139620-EA19-5F14-86D6-78736BA30542}"/>
              </a:ext>
            </a:extLst>
          </p:cNvPr>
          <p:cNvSpPr>
            <a:spLocks noGrp="1"/>
          </p:cNvSpPr>
          <p:nvPr>
            <p:ph type="title"/>
          </p:nvPr>
        </p:nvSpPr>
        <p:spPr/>
        <p:txBody>
          <a:bodyPr/>
          <a:lstStyle/>
          <a:p>
            <a:r>
              <a:rPr lang="en-US" dirty="0"/>
              <a:t>Background</a:t>
            </a:r>
            <a:endParaRPr lang="en-GB" dirty="0"/>
          </a:p>
        </p:txBody>
      </p:sp>
      <p:sp>
        <p:nvSpPr>
          <p:cNvPr id="3" name="Content Placeholder 2">
            <a:extLst>
              <a:ext uri="{FF2B5EF4-FFF2-40B4-BE49-F238E27FC236}">
                <a16:creationId xmlns:a16="http://schemas.microsoft.com/office/drawing/2014/main" id="{B66EA2C7-5DA2-DED4-DE5F-E06BFFD4FA30}"/>
              </a:ext>
            </a:extLst>
          </p:cNvPr>
          <p:cNvSpPr>
            <a:spLocks noGrp="1"/>
          </p:cNvSpPr>
          <p:nvPr>
            <p:ph idx="1"/>
          </p:nvPr>
        </p:nvSpPr>
        <p:spPr/>
        <p:txBody>
          <a:bodyPr>
            <a:normAutofit fontScale="92500" lnSpcReduction="10000"/>
          </a:bodyPr>
          <a:lstStyle/>
          <a:p>
            <a:r>
              <a:rPr lang="en-US" dirty="0"/>
              <a:t>Intellectual property (IP) is the term given to creations of the human mind, e.g., inventions, the appearance of a product, logos, names and slogans, literary and artistic works, software, and confidential information.</a:t>
            </a:r>
          </a:p>
          <a:p>
            <a:r>
              <a:rPr lang="en-US" dirty="0"/>
              <a:t>IP is protected by various IP rights, including patents, designs, trade marks, and copyright.</a:t>
            </a:r>
          </a:p>
          <a:p>
            <a:r>
              <a:rPr lang="en-US" dirty="0"/>
              <a:t>Patent attorneys are qualified to give advice to inventors about patents and to act on their behalf, e.g., by drafting, filing and prosecuting patent applications, representing them before patent offices, and advising on the infringement and validity of granted patents. </a:t>
            </a:r>
          </a:p>
          <a:p>
            <a:r>
              <a:rPr lang="en-US" dirty="0"/>
              <a:t>Patent attorneys also know about other areas of IP law and are able to provide general advice on IP matters</a:t>
            </a:r>
          </a:p>
        </p:txBody>
      </p:sp>
    </p:spTree>
    <p:extLst>
      <p:ext uri="{BB962C8B-B14F-4D97-AF65-F5344CB8AC3E}">
        <p14:creationId xmlns:p14="http://schemas.microsoft.com/office/powerpoint/2010/main" val="1319178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11E2258-520C-1044-673F-393FF5A6F9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30E68D-881F-010E-10CB-8C0692407B3C}"/>
              </a:ext>
            </a:extLst>
          </p:cNvPr>
          <p:cNvSpPr>
            <a:spLocks noGrp="1"/>
          </p:cNvSpPr>
          <p:nvPr>
            <p:ph type="title"/>
          </p:nvPr>
        </p:nvSpPr>
        <p:spPr/>
        <p:txBody>
          <a:bodyPr/>
          <a:lstStyle/>
          <a:p>
            <a:r>
              <a:rPr lang="en-US" dirty="0"/>
              <a:t>Current qualification route</a:t>
            </a:r>
            <a:endParaRPr lang="en-GB" dirty="0"/>
          </a:p>
        </p:txBody>
      </p:sp>
      <p:sp>
        <p:nvSpPr>
          <p:cNvPr id="3" name="Content Placeholder 2">
            <a:extLst>
              <a:ext uri="{FF2B5EF4-FFF2-40B4-BE49-F238E27FC236}">
                <a16:creationId xmlns:a16="http://schemas.microsoft.com/office/drawing/2014/main" id="{0FA2E731-F954-9C04-86F2-E0CC674DE878}"/>
              </a:ext>
            </a:extLst>
          </p:cNvPr>
          <p:cNvSpPr>
            <a:spLocks noGrp="1"/>
          </p:cNvSpPr>
          <p:nvPr>
            <p:ph idx="1"/>
          </p:nvPr>
        </p:nvSpPr>
        <p:spPr/>
        <p:txBody>
          <a:bodyPr>
            <a:normAutofit/>
          </a:bodyPr>
          <a:lstStyle/>
          <a:p>
            <a:r>
              <a:rPr lang="en-US" dirty="0"/>
              <a:t>Need to have a STEM degree and then pass a series of exams</a:t>
            </a:r>
          </a:p>
          <a:p>
            <a:r>
              <a:rPr lang="en-US" dirty="0"/>
              <a:t>Exams to qualify as a Registered Patent Attorney in the UK are in 2 stages – Foundation Certificate (FC) and Final Diploma (FD)</a:t>
            </a:r>
          </a:p>
          <a:p>
            <a:r>
              <a:rPr lang="en-US" dirty="0"/>
              <a:t>Some universities provide postgraduate courses which lead to exemption from the FC exams</a:t>
            </a:r>
          </a:p>
          <a:p>
            <a:r>
              <a:rPr lang="en-US" dirty="0"/>
              <a:t>Exams to qualify as a European Patent Attorney, referred to as European Qualifying Exams (EQEs), comprise a Foundation exam and four Main exam papers with increasing levels of complexity which are sat at different time intervals </a:t>
            </a:r>
          </a:p>
        </p:txBody>
      </p:sp>
    </p:spTree>
    <p:extLst>
      <p:ext uri="{BB962C8B-B14F-4D97-AF65-F5344CB8AC3E}">
        <p14:creationId xmlns:p14="http://schemas.microsoft.com/office/powerpoint/2010/main" val="4178142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618C5CE-EBFC-BA60-025D-6C59175587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062500-9640-16F6-A4E0-1FAD355206C2}"/>
              </a:ext>
            </a:extLst>
          </p:cNvPr>
          <p:cNvSpPr>
            <a:spLocks noGrp="1"/>
          </p:cNvSpPr>
          <p:nvPr>
            <p:ph type="title"/>
          </p:nvPr>
        </p:nvSpPr>
        <p:spPr/>
        <p:txBody>
          <a:bodyPr/>
          <a:lstStyle/>
          <a:p>
            <a:r>
              <a:rPr lang="en-US" dirty="0"/>
              <a:t>What does the apprenticeship entail?</a:t>
            </a:r>
            <a:endParaRPr lang="en-GB" dirty="0"/>
          </a:p>
        </p:txBody>
      </p:sp>
      <p:sp>
        <p:nvSpPr>
          <p:cNvPr id="3" name="Content Placeholder 2">
            <a:extLst>
              <a:ext uri="{FF2B5EF4-FFF2-40B4-BE49-F238E27FC236}">
                <a16:creationId xmlns:a16="http://schemas.microsoft.com/office/drawing/2014/main" id="{663C3302-2DBD-0898-C10D-1314DC0977F3}"/>
              </a:ext>
            </a:extLst>
          </p:cNvPr>
          <p:cNvSpPr>
            <a:spLocks noGrp="1"/>
          </p:cNvSpPr>
          <p:nvPr>
            <p:ph idx="1"/>
          </p:nvPr>
        </p:nvSpPr>
        <p:spPr/>
        <p:txBody>
          <a:bodyPr>
            <a:normAutofit/>
          </a:bodyPr>
          <a:lstStyle/>
          <a:p>
            <a:r>
              <a:rPr lang="en-US" dirty="0"/>
              <a:t>Full-time apprenticeship </a:t>
            </a:r>
          </a:p>
          <a:p>
            <a:r>
              <a:rPr lang="en-US" dirty="0"/>
              <a:t>Apprentice is employed by an IP firm or in-house IP department and receives a salary while they are training</a:t>
            </a:r>
          </a:p>
          <a:p>
            <a:r>
              <a:rPr lang="en-US" dirty="0"/>
              <a:t>Apprentice spends part of their time (typically ~ 20%) studying for a university degree and part of their time (typically ~ 80%) working under the supervision of a European Patent Attorney</a:t>
            </a:r>
          </a:p>
          <a:p>
            <a:r>
              <a:rPr lang="en-US" dirty="0"/>
              <a:t>Study time could be 1 or 2 days a week or in short blocks</a:t>
            </a:r>
          </a:p>
          <a:p>
            <a:pPr algn="just">
              <a:lnSpc>
                <a:spcPct val="120000"/>
              </a:lnSpc>
              <a:spcBef>
                <a:spcPct val="0"/>
              </a:spcBef>
            </a:pPr>
            <a:endParaRPr lang="en-US" dirty="0">
              <a:latin typeface="Arial" pitchFamily="34" charset="0"/>
              <a:cs typeface="Arial" pitchFamily="34" charset="0"/>
            </a:endParaRPr>
          </a:p>
        </p:txBody>
      </p:sp>
    </p:spTree>
    <p:extLst>
      <p:ext uri="{BB962C8B-B14F-4D97-AF65-F5344CB8AC3E}">
        <p14:creationId xmlns:p14="http://schemas.microsoft.com/office/powerpoint/2010/main" val="1547201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23756B6-F02F-FB49-C88F-14A62EEEAC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6FC1B8-2AF6-78DB-02EB-F1782FE79824}"/>
              </a:ext>
            </a:extLst>
          </p:cNvPr>
          <p:cNvSpPr>
            <a:spLocks noGrp="1"/>
          </p:cNvSpPr>
          <p:nvPr>
            <p:ph type="title"/>
          </p:nvPr>
        </p:nvSpPr>
        <p:spPr/>
        <p:txBody>
          <a:bodyPr/>
          <a:lstStyle/>
          <a:p>
            <a:r>
              <a:rPr lang="en-US" dirty="0"/>
              <a:t>What qualification is obtained</a:t>
            </a:r>
            <a:endParaRPr lang="en-GB" dirty="0"/>
          </a:p>
        </p:txBody>
      </p:sp>
      <p:sp>
        <p:nvSpPr>
          <p:cNvPr id="3" name="Content Placeholder 2">
            <a:extLst>
              <a:ext uri="{FF2B5EF4-FFF2-40B4-BE49-F238E27FC236}">
                <a16:creationId xmlns:a16="http://schemas.microsoft.com/office/drawing/2014/main" id="{BF7CD7D3-1C96-E8D8-A3C5-DB47E6B05B2B}"/>
              </a:ext>
            </a:extLst>
          </p:cNvPr>
          <p:cNvSpPr>
            <a:spLocks noGrp="1"/>
          </p:cNvSpPr>
          <p:nvPr>
            <p:ph idx="1"/>
          </p:nvPr>
        </p:nvSpPr>
        <p:spPr/>
        <p:txBody>
          <a:bodyPr>
            <a:normAutofit/>
          </a:bodyPr>
          <a:lstStyle/>
          <a:p>
            <a:r>
              <a:rPr lang="en-US" dirty="0"/>
              <a:t>Bachelor’s degree from an established UK university</a:t>
            </a:r>
          </a:p>
          <a:p>
            <a:r>
              <a:rPr lang="en-US" dirty="0"/>
              <a:t>Degree course will contain sufficient STEM subject matter to provide at least 144 ECTS credits – requirement to be eligible to sit European Qualifying Exams</a:t>
            </a:r>
          </a:p>
          <a:p>
            <a:r>
              <a:rPr lang="en-US" dirty="0"/>
              <a:t>Will also contain sufficient IP law and practice to provide an exemption from the UK Foundation Certificate (FC) exams</a:t>
            </a:r>
            <a:endParaRPr lang="en-GB" dirty="0"/>
          </a:p>
          <a:p>
            <a:pPr algn="just">
              <a:lnSpc>
                <a:spcPct val="120000"/>
              </a:lnSpc>
              <a:spcBef>
                <a:spcPct val="0"/>
              </a:spcBef>
            </a:pPr>
            <a:endParaRPr lang="en-US" dirty="0">
              <a:latin typeface="Arial" pitchFamily="34" charset="0"/>
              <a:cs typeface="Arial" pitchFamily="34" charset="0"/>
            </a:endParaRPr>
          </a:p>
        </p:txBody>
      </p:sp>
    </p:spTree>
    <p:extLst>
      <p:ext uri="{BB962C8B-B14F-4D97-AF65-F5344CB8AC3E}">
        <p14:creationId xmlns:p14="http://schemas.microsoft.com/office/powerpoint/2010/main" val="3875507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4106C2A-636F-E831-F574-D146CA7C4F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299FCB-F9DD-AAF1-6D14-27BEAFA8498A}"/>
              </a:ext>
            </a:extLst>
          </p:cNvPr>
          <p:cNvSpPr>
            <a:spLocks noGrp="1"/>
          </p:cNvSpPr>
          <p:nvPr>
            <p:ph type="title"/>
          </p:nvPr>
        </p:nvSpPr>
        <p:spPr/>
        <p:txBody>
          <a:bodyPr/>
          <a:lstStyle/>
          <a:p>
            <a:r>
              <a:rPr lang="en-US" dirty="0"/>
              <a:t>Entry Requirements</a:t>
            </a:r>
            <a:endParaRPr lang="en-GB" dirty="0"/>
          </a:p>
        </p:txBody>
      </p:sp>
      <p:sp>
        <p:nvSpPr>
          <p:cNvPr id="3" name="Content Placeholder 2">
            <a:extLst>
              <a:ext uri="{FF2B5EF4-FFF2-40B4-BE49-F238E27FC236}">
                <a16:creationId xmlns:a16="http://schemas.microsoft.com/office/drawing/2014/main" id="{6C4396A6-6EAD-9A3C-79C2-4EFDFC38A395}"/>
              </a:ext>
            </a:extLst>
          </p:cNvPr>
          <p:cNvSpPr>
            <a:spLocks noGrp="1"/>
          </p:cNvSpPr>
          <p:nvPr>
            <p:ph idx="1"/>
          </p:nvPr>
        </p:nvSpPr>
        <p:spPr/>
        <p:txBody>
          <a:bodyPr/>
          <a:lstStyle/>
          <a:p>
            <a:r>
              <a:rPr lang="en-US" dirty="0"/>
              <a:t>At least 120 UCAS points achieved via:</a:t>
            </a:r>
          </a:p>
          <a:p>
            <a:endParaRPr lang="en-US" dirty="0"/>
          </a:p>
          <a:p>
            <a:pPr lvl="1"/>
            <a:r>
              <a:rPr lang="en-GB" sz="2800" dirty="0"/>
              <a:t>3 A levels (minimum of 2 A levels in STEM subjects);</a:t>
            </a:r>
          </a:p>
          <a:p>
            <a:pPr lvl="1"/>
            <a:r>
              <a:rPr lang="en-GB" sz="2800" dirty="0"/>
              <a:t>International Baccalaureate (minimum of 2 STEM subjects at Higher level);</a:t>
            </a:r>
          </a:p>
          <a:p>
            <a:pPr lvl="1"/>
            <a:r>
              <a:rPr lang="en-GB" sz="2800" dirty="0"/>
              <a:t>T level in a relevant STEM subject; or</a:t>
            </a:r>
          </a:p>
          <a:p>
            <a:pPr lvl="1"/>
            <a:r>
              <a:rPr lang="en-GB" sz="2800" dirty="0"/>
              <a:t>equivalent qualifications</a:t>
            </a:r>
          </a:p>
          <a:p>
            <a:pPr algn="just">
              <a:lnSpc>
                <a:spcPct val="120000"/>
              </a:lnSpc>
              <a:spcBef>
                <a:spcPct val="0"/>
              </a:spcBef>
            </a:pPr>
            <a:endParaRPr lang="en-US" sz="2200" dirty="0">
              <a:latin typeface="Arial" pitchFamily="34" charset="0"/>
              <a:cs typeface="Arial" pitchFamily="34" charset="0"/>
            </a:endParaRPr>
          </a:p>
        </p:txBody>
      </p:sp>
    </p:spTree>
    <p:extLst>
      <p:ext uri="{BB962C8B-B14F-4D97-AF65-F5344CB8AC3E}">
        <p14:creationId xmlns:p14="http://schemas.microsoft.com/office/powerpoint/2010/main" val="2691310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long will the apprenticeship take?</a:t>
            </a:r>
            <a:endParaRPr lang="en-GB" dirty="0"/>
          </a:p>
        </p:txBody>
      </p:sp>
      <p:sp>
        <p:nvSpPr>
          <p:cNvPr id="3" name="Content Placeholder 2"/>
          <p:cNvSpPr>
            <a:spLocks noGrp="1"/>
          </p:cNvSpPr>
          <p:nvPr>
            <p:ph idx="1"/>
          </p:nvPr>
        </p:nvSpPr>
        <p:spPr/>
        <p:txBody>
          <a:bodyPr>
            <a:normAutofit/>
          </a:bodyPr>
          <a:lstStyle/>
          <a:p>
            <a:r>
              <a:rPr lang="en-US" dirty="0"/>
              <a:t>Still to be confirmed, but currently working on a time scale of 4 years, including assessment</a:t>
            </a:r>
          </a:p>
          <a:p>
            <a:r>
              <a:rPr lang="en-US" dirty="0"/>
              <a:t>The apprentice will therefore also have several years of experience working under the supervision of a European Patent Attorney by the time the apprenticeship is completed. </a:t>
            </a:r>
            <a:endParaRPr lang="en-GB" dirty="0"/>
          </a:p>
          <a:p>
            <a:pPr algn="just">
              <a:lnSpc>
                <a:spcPct val="120000"/>
              </a:lnSpc>
              <a:spcBef>
                <a:spcPct val="0"/>
              </a:spcBef>
            </a:pPr>
            <a:endParaRPr lang="en-US" dirty="0">
              <a:latin typeface="Arial" pitchFamily="34" charset="0"/>
              <a:cs typeface="Arial" pitchFamily="34" charset="0"/>
            </a:endParaRPr>
          </a:p>
        </p:txBody>
      </p:sp>
    </p:spTree>
    <p:extLst>
      <p:ext uri="{BB962C8B-B14F-4D97-AF65-F5344CB8AC3E}">
        <p14:creationId xmlns:p14="http://schemas.microsoft.com/office/powerpoint/2010/main" val="27363121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oC PPT Template" id="{A9810B17-3A41-7A47-87CF-923C254DE4B9}" vid="{4BCB5C3D-5767-4A4D-A50A-CE013F1B9879}"/>
    </a:ext>
  </a:extLst>
</a:theme>
</file>

<file path=ppt/theme/theme3.xml><?xml version="1.0" encoding="utf-8"?>
<a:theme xmlns:a="http://schemas.openxmlformats.org/drawingml/2006/main" name="DamarTraining">
  <a:themeElements>
    <a:clrScheme name="Damar Training">
      <a:dk1>
        <a:sysClr val="windowText" lastClr="000000"/>
      </a:dk1>
      <a:lt1>
        <a:sysClr val="window" lastClr="FFFFFF"/>
      </a:lt1>
      <a:dk2>
        <a:srgbClr val="3F3D56"/>
      </a:dk2>
      <a:lt2>
        <a:srgbClr val="E8E8E8"/>
      </a:lt2>
      <a:accent1>
        <a:srgbClr val="F26522"/>
      </a:accent1>
      <a:accent2>
        <a:srgbClr val="15A4A9"/>
      </a:accent2>
      <a:accent3>
        <a:srgbClr val="D2217B"/>
      </a:accent3>
      <a:accent4>
        <a:srgbClr val="330072"/>
      </a:accent4>
      <a:accent5>
        <a:srgbClr val="AFAEB2"/>
      </a:accent5>
      <a:accent6>
        <a:srgbClr val="C4470C"/>
      </a:accent6>
      <a:hlink>
        <a:srgbClr val="6221E4"/>
      </a:hlink>
      <a:folHlink>
        <a:srgbClr val="A81A63"/>
      </a:folHlink>
    </a:clrScheme>
    <a:fontScheme name="Damar">
      <a:majorFont>
        <a:latin typeface="Apto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0542979F4D0845B6DF9C0557E401A2" ma:contentTypeVersion="16" ma:contentTypeDescription="Create a new document." ma:contentTypeScope="" ma:versionID="ba7bbfb4298aa8e269bc0eb2d5dc337b">
  <xsd:schema xmlns:xsd="http://www.w3.org/2001/XMLSchema" xmlns:xs="http://www.w3.org/2001/XMLSchema" xmlns:p="http://schemas.microsoft.com/office/2006/metadata/properties" xmlns:ns2="b4a0bd98-1ec4-408c-bcd0-ed11ec0931fc" xmlns:ns3="7536b885-b40c-4732-9a94-ced92b50cd00" targetNamespace="http://schemas.microsoft.com/office/2006/metadata/properties" ma:root="true" ma:fieldsID="93313bda0b327d3c04e6258f318cb7cb" ns2:_="" ns3:_="">
    <xsd:import namespace="b4a0bd98-1ec4-408c-bcd0-ed11ec0931fc"/>
    <xsd:import namespace="7536b885-b40c-4732-9a94-ced92b50cd0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a0bd98-1ec4-408c-bcd0-ed11ec0931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d3d648c-6a87-4b34-80a9-72a1239469b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36b885-b40c-4732-9a94-ced92b50cd0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014ddfd9-e796-4819-ba8d-b41798654a9b}" ma:internalName="TaxCatchAll" ma:showField="CatchAllData" ma:web="7536b885-b40c-4732-9a94-ced92b50cd00">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4a0bd98-1ec4-408c-bcd0-ed11ec0931fc">
      <Terms xmlns="http://schemas.microsoft.com/office/infopath/2007/PartnerControls"/>
    </lcf76f155ced4ddcb4097134ff3c332f>
    <TaxCatchAll xmlns="7536b885-b40c-4732-9a94-ced92b50cd00"/>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629D7C-EE0A-4CF7-8172-9B4EDAF147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4a0bd98-1ec4-408c-bcd0-ed11ec0931fc"/>
    <ds:schemaRef ds:uri="7536b885-b40c-4732-9a94-ced92b50cd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77CD9B2-94AD-4A27-88A8-F2EDECB5727D}">
  <ds:schemaRefs>
    <ds:schemaRef ds:uri="http://schemas.microsoft.com/office/2006/documentManagement/types"/>
    <ds:schemaRef ds:uri="http://purl.org/dc/dcmitype/"/>
    <ds:schemaRef ds:uri="http://schemas.microsoft.com/office/2006/metadata/properties"/>
    <ds:schemaRef ds:uri="http://schemas.microsoft.com/office/infopath/2007/PartnerControls"/>
    <ds:schemaRef ds:uri="http://www.w3.org/XML/1998/namespace"/>
    <ds:schemaRef ds:uri="http://purl.org/dc/elements/1.1/"/>
    <ds:schemaRef ds:uri="http://schemas.openxmlformats.org/package/2006/metadata/core-properties"/>
    <ds:schemaRef ds:uri="7536b885-b40c-4732-9a94-ced92b50cd00"/>
    <ds:schemaRef ds:uri="b4a0bd98-1ec4-408c-bcd0-ed11ec0931fc"/>
    <ds:schemaRef ds:uri="http://purl.org/dc/terms/"/>
  </ds:schemaRefs>
</ds:datastoreItem>
</file>

<file path=customXml/itemProps3.xml><?xml version="1.0" encoding="utf-8"?>
<ds:datastoreItem xmlns:ds="http://schemas.openxmlformats.org/officeDocument/2006/customXml" ds:itemID="{C7556535-533E-41C4-9F5B-BFA7CA77EA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1746</Words>
  <Application>Microsoft Office PowerPoint</Application>
  <PresentationFormat>Widescreen</PresentationFormat>
  <Paragraphs>172</Paragraphs>
  <Slides>29</Slides>
  <Notes>5</Notes>
  <HiddenSlides>0</HiddenSlides>
  <MMClips>1</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29</vt:i4>
      </vt:variant>
    </vt:vector>
  </HeadingPairs>
  <TitlesOfParts>
    <vt:vector size="38" baseType="lpstr">
      <vt:lpstr>Aptos</vt:lpstr>
      <vt:lpstr>Aptos Display</vt:lpstr>
      <vt:lpstr>Arial</vt:lpstr>
      <vt:lpstr>Calibri</vt:lpstr>
      <vt:lpstr>Calibri Light</vt:lpstr>
      <vt:lpstr>Heebo</vt:lpstr>
      <vt:lpstr>Office Theme</vt:lpstr>
      <vt:lpstr>1_Office Theme</vt:lpstr>
      <vt:lpstr>DamarTraining</vt:lpstr>
      <vt:lpstr>IP Apprenticeships</vt:lpstr>
      <vt:lpstr>Introduction</vt:lpstr>
      <vt:lpstr>Patent Scientist/Engineer</vt:lpstr>
      <vt:lpstr>Background</vt:lpstr>
      <vt:lpstr>Current qualification route</vt:lpstr>
      <vt:lpstr>What does the apprenticeship entail?</vt:lpstr>
      <vt:lpstr>What qualification is obtained</vt:lpstr>
      <vt:lpstr>Entry Requirements</vt:lpstr>
      <vt:lpstr>How long will the apprenticeship take?</vt:lpstr>
      <vt:lpstr>Job opportunities on completion</vt:lpstr>
      <vt:lpstr>Next steps</vt:lpstr>
      <vt:lpstr>What is it like to be an apprentice on a Level 6 Degree Apprenticeship course?</vt:lpstr>
      <vt:lpstr>L6 Patent Engineer</vt:lpstr>
      <vt:lpstr>Approach to Delivery</vt:lpstr>
      <vt:lpstr>Being an apprentice</vt:lpstr>
      <vt:lpstr>You are in good company...</vt:lpstr>
      <vt:lpstr>PowerPoint Presentation</vt:lpstr>
      <vt:lpstr>Level 3 IP Paralegal Apprenticeship</vt:lpstr>
      <vt:lpstr>What is it like to be an apprentice on an IP Paralegal Apprenticeship?</vt:lpstr>
      <vt:lpstr>Who we are</vt:lpstr>
      <vt:lpstr>PowerPoint Presentation</vt:lpstr>
      <vt:lpstr>Eligibility </vt:lpstr>
      <vt:lpstr>PowerPoint Presentation</vt:lpstr>
      <vt:lpstr>PowerPoint Presentation</vt:lpstr>
      <vt:lpstr>PowerPoint Presentation</vt:lpstr>
      <vt:lpstr>Specialist content – IP pathway </vt:lpstr>
      <vt:lpstr>How to find apprenticeship opportunities</vt:lpstr>
      <vt:lpstr>Q&amp;A</vt:lpstr>
      <vt:lpstr>Thank you for your attention!  For more information, please contact: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Neil Lampert</dc:creator>
  <cp:lastModifiedBy>Helen Smith</cp:lastModifiedBy>
  <cp:revision>15</cp:revision>
  <dcterms:created xsi:type="dcterms:W3CDTF">2021-05-21T15:55:26Z</dcterms:created>
  <dcterms:modified xsi:type="dcterms:W3CDTF">2026-08-11T11:23:19Z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0x0101009E0542979F4D0845B6DF9C0557E401A2</vt:lpwstr>
  </property>
</Properties>
</file>