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notesMasterIdLst>
    <p:notesMasterId r:id="rId36"/>
  </p:notesMasterIdLst>
  <p:handoutMasterIdLst>
    <p:handoutMasterId r:id="rId37"/>
  </p:handoutMasterIdLst>
  <p:sldIdLst>
    <p:sldId id="741" r:id="rId3"/>
    <p:sldId id="347" r:id="rId4"/>
    <p:sldId id="542" r:id="rId5"/>
    <p:sldId id="597" r:id="rId6"/>
    <p:sldId id="729" r:id="rId7"/>
    <p:sldId id="737" r:id="rId8"/>
    <p:sldId id="731" r:id="rId9"/>
    <p:sldId id="596" r:id="rId10"/>
    <p:sldId id="598" r:id="rId11"/>
    <p:sldId id="738" r:id="rId12"/>
    <p:sldId id="743" r:id="rId13"/>
    <p:sldId id="767" r:id="rId14"/>
    <p:sldId id="766" r:id="rId15"/>
    <p:sldId id="768" r:id="rId16"/>
    <p:sldId id="769" r:id="rId17"/>
    <p:sldId id="770" r:id="rId18"/>
    <p:sldId id="773" r:id="rId19"/>
    <p:sldId id="755" r:id="rId20"/>
    <p:sldId id="771" r:id="rId21"/>
    <p:sldId id="772" r:id="rId22"/>
    <p:sldId id="774" r:id="rId23"/>
    <p:sldId id="776" r:id="rId24"/>
    <p:sldId id="775" r:id="rId25"/>
    <p:sldId id="777" r:id="rId26"/>
    <p:sldId id="778" r:id="rId27"/>
    <p:sldId id="779" r:id="rId28"/>
    <p:sldId id="780" r:id="rId29"/>
    <p:sldId id="786" r:id="rId30"/>
    <p:sldId id="781" r:id="rId31"/>
    <p:sldId id="783" r:id="rId32"/>
    <p:sldId id="782" r:id="rId33"/>
    <p:sldId id="785" r:id="rId34"/>
    <p:sldId id="784" r:id="rId35"/>
  </p:sldIdLst>
  <p:sldSz cx="12192000" cy="6858000"/>
  <p:notesSz cx="7102475" cy="9388475"/>
  <p:defaultTextStyle>
    <a:defPPr>
      <a:defRPr lang="en-US"/>
    </a:defPPr>
    <a:lvl1pPr marL="0" algn="l" defTabSz="9138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15" algn="l" defTabSz="9138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56" algn="l" defTabSz="9138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784" algn="l" defTabSz="9138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712" algn="l" defTabSz="9138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654" algn="l" defTabSz="9138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566" algn="l" defTabSz="9138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80" algn="l" defTabSz="9138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395" algn="l" defTabSz="9138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24" autoAdjust="0"/>
    <p:restoredTop sz="94660"/>
  </p:normalViewPr>
  <p:slideViewPr>
    <p:cSldViewPr snapToGrid="0">
      <p:cViewPr varScale="1">
        <p:scale>
          <a:sx n="86" d="100"/>
          <a:sy n="86" d="100"/>
        </p:scale>
        <p:origin x="84" y="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69424"/>
          </a:xfrm>
          <a:prstGeom prst="rect">
            <a:avLst/>
          </a:prstGeom>
        </p:spPr>
        <p:txBody>
          <a:bodyPr vert="horz" lIns="94231" tIns="47115" rIns="94231" bIns="471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469424"/>
          </a:xfrm>
          <a:prstGeom prst="rect">
            <a:avLst/>
          </a:prstGeom>
        </p:spPr>
        <p:txBody>
          <a:bodyPr vert="horz" lIns="94231" tIns="47115" rIns="94231" bIns="47115" rtlCol="0"/>
          <a:lstStyle>
            <a:lvl1pPr algn="r">
              <a:defRPr sz="1200"/>
            </a:lvl1pPr>
          </a:lstStyle>
          <a:p>
            <a:fld id="{FE7DB67A-CD4D-4973-B152-326E87247DF9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422"/>
            <a:ext cx="3077739" cy="469424"/>
          </a:xfrm>
          <a:prstGeom prst="rect">
            <a:avLst/>
          </a:prstGeom>
        </p:spPr>
        <p:txBody>
          <a:bodyPr vert="horz" lIns="94231" tIns="47115" rIns="94231" bIns="471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31" tIns="47115" rIns="94231" bIns="47115" rtlCol="0" anchor="b"/>
          <a:lstStyle>
            <a:lvl1pPr algn="r">
              <a:defRPr sz="1200"/>
            </a:lvl1pPr>
          </a:lstStyle>
          <a:p>
            <a:fld id="{BBC4F7E9-BA78-4BDA-8C70-C6F92C8C8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542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69424"/>
          </a:xfrm>
          <a:prstGeom prst="rect">
            <a:avLst/>
          </a:prstGeom>
        </p:spPr>
        <p:txBody>
          <a:bodyPr vert="horz" lIns="94231" tIns="47115" rIns="94231" bIns="471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69424"/>
          </a:xfrm>
          <a:prstGeom prst="rect">
            <a:avLst/>
          </a:prstGeom>
        </p:spPr>
        <p:txBody>
          <a:bodyPr vert="horz" lIns="94231" tIns="47115" rIns="94231" bIns="47115" rtlCol="0"/>
          <a:lstStyle>
            <a:lvl1pPr algn="r">
              <a:defRPr sz="1200"/>
            </a:lvl1pPr>
          </a:lstStyle>
          <a:p>
            <a:fld id="{CE19AFCF-A9BD-42DD-BD5E-F39E41885B8E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2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31" tIns="47115" rIns="94231" bIns="471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vert="horz" lIns="94231" tIns="47115" rIns="94231" bIns="471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2"/>
            <a:ext cx="3077739" cy="469424"/>
          </a:xfrm>
          <a:prstGeom prst="rect">
            <a:avLst/>
          </a:prstGeom>
        </p:spPr>
        <p:txBody>
          <a:bodyPr vert="horz" lIns="94231" tIns="47115" rIns="94231" bIns="471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31" tIns="47115" rIns="94231" bIns="47115" rtlCol="0" anchor="b"/>
          <a:lstStyle>
            <a:lvl1pPr algn="r">
              <a:defRPr sz="1200"/>
            </a:lvl1pPr>
          </a:lstStyle>
          <a:p>
            <a:fld id="{D9623E7F-853D-4122-B5B1-32E82EA4A2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569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15" algn="l" defTabSz="9138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56" algn="l" defTabSz="9138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84" algn="l" defTabSz="9138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712" algn="l" defTabSz="9138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654" algn="l" defTabSz="9138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66" algn="l" defTabSz="9138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80" algn="l" defTabSz="9138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95" algn="l" defTabSz="9138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constantly worrying about keeping aspects of themselves hidden. If you’re worrying about people finding out you’re gay, or that you’ve suffered from depression; if you’re working extra hard to prove yourself because you’re the only woman or the only person of </a:t>
            </a:r>
            <a:r>
              <a:rPr lang="en-US" dirty="0" err="1"/>
              <a:t>colour</a:t>
            </a:r>
            <a:r>
              <a:rPr lang="en-US" dirty="0"/>
              <a:t> and people are viewing you with suspicion, how can you perform at your best?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23E7F-853D-4122-B5B1-32E82EA4A24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367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6090C-77AC-9052-E551-6EF566A76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4BA00A-2546-C115-8C18-FAB96B75F5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B338AE-132C-3819-629C-D71AE875D7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constantly worrying about keeping aspects of themselves hidden. If you’re worrying about people finding out you’re gay, or that you’ve suffered from depression; if you’re working extra hard to prove yourself because you’re the only woman or the only person of </a:t>
            </a:r>
            <a:r>
              <a:rPr lang="en-US" dirty="0" err="1"/>
              <a:t>colour</a:t>
            </a:r>
            <a:r>
              <a:rPr lang="en-US" dirty="0"/>
              <a:t> and people are viewing you with suspicion, how can you perform at your best?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C97F8-B041-C02C-5F7B-2BF669E19E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23E7F-853D-4122-B5B1-32E82EA4A24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753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15" indent="0" algn="ctr">
              <a:buNone/>
              <a:defRPr sz="2000"/>
            </a:lvl2pPr>
            <a:lvl3pPr marL="913856" indent="0" algn="ctr">
              <a:buNone/>
              <a:defRPr sz="1900"/>
            </a:lvl3pPr>
            <a:lvl4pPr marL="1370784" indent="0" algn="ctr">
              <a:buNone/>
              <a:defRPr sz="1600"/>
            </a:lvl4pPr>
            <a:lvl5pPr marL="1827712" indent="0" algn="ctr">
              <a:buNone/>
              <a:defRPr sz="1600"/>
            </a:lvl5pPr>
            <a:lvl6pPr marL="2284654" indent="0" algn="ctr">
              <a:buNone/>
              <a:defRPr sz="1600"/>
            </a:lvl6pPr>
            <a:lvl7pPr marL="2741566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39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6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48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5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5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94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15" indent="0" algn="ctr">
              <a:buNone/>
              <a:defRPr sz="2000"/>
            </a:lvl2pPr>
            <a:lvl3pPr marL="913856" indent="0" algn="ctr">
              <a:buNone/>
              <a:defRPr sz="1900"/>
            </a:lvl3pPr>
            <a:lvl4pPr marL="1370784" indent="0" algn="ctr">
              <a:buNone/>
              <a:defRPr sz="1600"/>
            </a:lvl4pPr>
            <a:lvl5pPr marL="1827712" indent="0" algn="ctr">
              <a:buNone/>
              <a:defRPr sz="1600"/>
            </a:lvl5pPr>
            <a:lvl6pPr marL="2284654" indent="0" algn="ctr">
              <a:buNone/>
              <a:defRPr sz="1600"/>
            </a:lvl6pPr>
            <a:lvl7pPr marL="2741566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39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18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89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8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7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7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46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1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56" indent="0">
              <a:buNone/>
              <a:defRPr sz="1900" b="1"/>
            </a:lvl3pPr>
            <a:lvl4pPr marL="1370784" indent="0">
              <a:buNone/>
              <a:defRPr sz="1600" b="1"/>
            </a:lvl4pPr>
            <a:lvl5pPr marL="1827712" indent="0">
              <a:buNone/>
              <a:defRPr sz="1600" b="1"/>
            </a:lvl5pPr>
            <a:lvl6pPr marL="2284654" indent="0">
              <a:buNone/>
              <a:defRPr sz="1600" b="1"/>
            </a:lvl6pPr>
            <a:lvl7pPr marL="2741566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3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56" indent="0">
              <a:buNone/>
              <a:defRPr sz="1900" b="1"/>
            </a:lvl3pPr>
            <a:lvl4pPr marL="1370784" indent="0">
              <a:buNone/>
              <a:defRPr sz="1600" b="1"/>
            </a:lvl4pPr>
            <a:lvl5pPr marL="1827712" indent="0">
              <a:buNone/>
              <a:defRPr sz="1600" b="1"/>
            </a:lvl5pPr>
            <a:lvl6pPr marL="2284654" indent="0">
              <a:buNone/>
              <a:defRPr sz="1600" b="1"/>
            </a:lvl6pPr>
            <a:lvl7pPr marL="2741566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3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76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28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1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15" indent="0">
              <a:buNone/>
              <a:defRPr sz="1500"/>
            </a:lvl2pPr>
            <a:lvl3pPr marL="913856" indent="0">
              <a:buNone/>
              <a:defRPr sz="1200"/>
            </a:lvl3pPr>
            <a:lvl4pPr marL="1370784" indent="0">
              <a:buNone/>
              <a:defRPr sz="1100"/>
            </a:lvl4pPr>
            <a:lvl5pPr marL="1827712" indent="0">
              <a:buNone/>
              <a:defRPr sz="1100"/>
            </a:lvl5pPr>
            <a:lvl6pPr marL="2284654" indent="0">
              <a:buNone/>
              <a:defRPr sz="1100"/>
            </a:lvl6pPr>
            <a:lvl7pPr marL="2741566" indent="0">
              <a:buNone/>
              <a:defRPr sz="1100"/>
            </a:lvl7pPr>
            <a:lvl8pPr marL="3198480" indent="0">
              <a:buNone/>
              <a:defRPr sz="1100"/>
            </a:lvl8pPr>
            <a:lvl9pPr marL="365539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049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15" indent="0">
              <a:buNone/>
              <a:defRPr sz="2800"/>
            </a:lvl2pPr>
            <a:lvl3pPr marL="913856" indent="0">
              <a:buNone/>
              <a:defRPr sz="2400"/>
            </a:lvl3pPr>
            <a:lvl4pPr marL="1370784" indent="0">
              <a:buNone/>
              <a:defRPr sz="2000"/>
            </a:lvl4pPr>
            <a:lvl5pPr marL="1827712" indent="0">
              <a:buNone/>
              <a:defRPr sz="2000"/>
            </a:lvl5pPr>
            <a:lvl6pPr marL="2284654" indent="0">
              <a:buNone/>
              <a:defRPr sz="2000"/>
            </a:lvl6pPr>
            <a:lvl7pPr marL="2741566" indent="0">
              <a:buNone/>
              <a:defRPr sz="2000"/>
            </a:lvl7pPr>
            <a:lvl8pPr marL="3198480" indent="0">
              <a:buNone/>
              <a:defRPr sz="2000"/>
            </a:lvl8pPr>
            <a:lvl9pPr marL="3655395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15" indent="0">
              <a:buNone/>
              <a:defRPr sz="1500"/>
            </a:lvl2pPr>
            <a:lvl3pPr marL="913856" indent="0">
              <a:buNone/>
              <a:defRPr sz="1200"/>
            </a:lvl3pPr>
            <a:lvl4pPr marL="1370784" indent="0">
              <a:buNone/>
              <a:defRPr sz="1100"/>
            </a:lvl4pPr>
            <a:lvl5pPr marL="1827712" indent="0">
              <a:buNone/>
              <a:defRPr sz="1100"/>
            </a:lvl5pPr>
            <a:lvl6pPr marL="2284654" indent="0">
              <a:buNone/>
              <a:defRPr sz="1100"/>
            </a:lvl6pPr>
            <a:lvl7pPr marL="2741566" indent="0">
              <a:buNone/>
              <a:defRPr sz="1100"/>
            </a:lvl7pPr>
            <a:lvl8pPr marL="3198480" indent="0">
              <a:buNone/>
              <a:defRPr sz="1100"/>
            </a:lvl8pPr>
            <a:lvl9pPr marL="365539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71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65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5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5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6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8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7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7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58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70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56" indent="0">
              <a:buNone/>
              <a:defRPr sz="1900" b="1"/>
            </a:lvl3pPr>
            <a:lvl4pPr marL="1370784" indent="0">
              <a:buNone/>
              <a:defRPr sz="1600" b="1"/>
            </a:lvl4pPr>
            <a:lvl5pPr marL="1827712" indent="0">
              <a:buNone/>
              <a:defRPr sz="1600" b="1"/>
            </a:lvl5pPr>
            <a:lvl6pPr marL="2284654" indent="0">
              <a:buNone/>
              <a:defRPr sz="1600" b="1"/>
            </a:lvl6pPr>
            <a:lvl7pPr marL="2741566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3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56" indent="0">
              <a:buNone/>
              <a:defRPr sz="1900" b="1"/>
            </a:lvl3pPr>
            <a:lvl4pPr marL="1370784" indent="0">
              <a:buNone/>
              <a:defRPr sz="1600" b="1"/>
            </a:lvl4pPr>
            <a:lvl5pPr marL="1827712" indent="0">
              <a:buNone/>
              <a:defRPr sz="1600" b="1"/>
            </a:lvl5pPr>
            <a:lvl6pPr marL="2284654" indent="0">
              <a:buNone/>
              <a:defRPr sz="1600" b="1"/>
            </a:lvl6pPr>
            <a:lvl7pPr marL="2741566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3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93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88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32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15" indent="0">
              <a:buNone/>
              <a:defRPr sz="1500"/>
            </a:lvl2pPr>
            <a:lvl3pPr marL="913856" indent="0">
              <a:buNone/>
              <a:defRPr sz="1200"/>
            </a:lvl3pPr>
            <a:lvl4pPr marL="1370784" indent="0">
              <a:buNone/>
              <a:defRPr sz="1100"/>
            </a:lvl4pPr>
            <a:lvl5pPr marL="1827712" indent="0">
              <a:buNone/>
              <a:defRPr sz="1100"/>
            </a:lvl5pPr>
            <a:lvl6pPr marL="2284654" indent="0">
              <a:buNone/>
              <a:defRPr sz="1100"/>
            </a:lvl6pPr>
            <a:lvl7pPr marL="2741566" indent="0">
              <a:buNone/>
              <a:defRPr sz="1100"/>
            </a:lvl7pPr>
            <a:lvl8pPr marL="3198480" indent="0">
              <a:buNone/>
              <a:defRPr sz="1100"/>
            </a:lvl8pPr>
            <a:lvl9pPr marL="365539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60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15" indent="0">
              <a:buNone/>
              <a:defRPr sz="2800"/>
            </a:lvl2pPr>
            <a:lvl3pPr marL="913856" indent="0">
              <a:buNone/>
              <a:defRPr sz="2400"/>
            </a:lvl3pPr>
            <a:lvl4pPr marL="1370784" indent="0">
              <a:buNone/>
              <a:defRPr sz="2000"/>
            </a:lvl4pPr>
            <a:lvl5pPr marL="1827712" indent="0">
              <a:buNone/>
              <a:defRPr sz="2000"/>
            </a:lvl5pPr>
            <a:lvl6pPr marL="2284654" indent="0">
              <a:buNone/>
              <a:defRPr sz="2000"/>
            </a:lvl6pPr>
            <a:lvl7pPr marL="2741566" indent="0">
              <a:buNone/>
              <a:defRPr sz="2000"/>
            </a:lvl7pPr>
            <a:lvl8pPr marL="3198480" indent="0">
              <a:buNone/>
              <a:defRPr sz="2000"/>
            </a:lvl8pPr>
            <a:lvl9pPr marL="3655395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15" indent="0">
              <a:buNone/>
              <a:defRPr sz="1500"/>
            </a:lvl2pPr>
            <a:lvl3pPr marL="913856" indent="0">
              <a:buNone/>
              <a:defRPr sz="1200"/>
            </a:lvl3pPr>
            <a:lvl4pPr marL="1370784" indent="0">
              <a:buNone/>
              <a:defRPr sz="1100"/>
            </a:lvl4pPr>
            <a:lvl5pPr marL="1827712" indent="0">
              <a:buNone/>
              <a:defRPr sz="1100"/>
            </a:lvl5pPr>
            <a:lvl6pPr marL="2284654" indent="0">
              <a:buNone/>
              <a:defRPr sz="1100"/>
            </a:lvl6pPr>
            <a:lvl7pPr marL="2741566" indent="0">
              <a:buNone/>
              <a:defRPr sz="1100"/>
            </a:lvl7pPr>
            <a:lvl8pPr marL="3198480" indent="0">
              <a:buNone/>
              <a:defRPr sz="1100"/>
            </a:lvl8pPr>
            <a:lvl9pPr marL="365539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64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92" tIns="45718" rIns="91392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92" tIns="45718" rIns="91392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92" tIns="45718" rIns="9139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92" tIns="45718" rIns="9139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92" tIns="45718" rIns="9139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5BD92-873C-4E0A-8A8C-3D9ECAB2A96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E8E151-A946-4F83-A1E0-1F80EC7065F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72603" y="512749"/>
            <a:ext cx="1463167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8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72" indent="-228472" algn="l" defTabSz="9138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14" indent="-228472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26" indent="-228472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40" indent="-228472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55" indent="-228472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96" indent="-228472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24" indent="-228472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52" indent="-228472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94" indent="-228472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56" algn="l" defTabSz="9138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84" algn="l" defTabSz="9138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12" algn="l" defTabSz="9138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54" algn="l" defTabSz="9138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66" algn="l" defTabSz="9138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95" algn="l" defTabSz="9138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92" tIns="45718" rIns="91392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92" tIns="45718" rIns="91392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92" tIns="45718" rIns="9139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0CC4C-80A5-430A-A9A8-7B94A7537C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92" tIns="45718" rIns="9139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92" tIns="45718" rIns="9139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5BD92-873C-4E0A-8A8C-3D9ECAB2A9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6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38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72" indent="-228472" algn="l" defTabSz="9138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14" indent="-228472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26" indent="-228472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40" indent="-228472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55" indent="-228472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96" indent="-228472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24" indent="-228472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52" indent="-228472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94" indent="-228472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56" algn="l" defTabSz="9138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84" algn="l" defTabSz="9138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12" algn="l" defTabSz="9138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54" algn="l" defTabSz="9138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66" algn="l" defTabSz="9138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95" algn="l" defTabSz="9138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careers-in-ideas-initiative/?viewAsMember=true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linktr.ee/careersinideas" TargetMode="External"/><Relationship Id="rId5" Type="http://schemas.openxmlformats.org/officeDocument/2006/relationships/hyperlink" Target="https://www.tiktok.com/@careers.in.ideas?lang=en" TargetMode="External"/><Relationship Id="rId4" Type="http://schemas.openxmlformats.org/officeDocument/2006/relationships/hyperlink" Target="https://www.instagram.com/careersinidea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careersinideas.org.uk/summer-of-ip-2026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careersinideas.org.uk/summer-of-ip-2026/employer-activities-and-opportunities-summer-of-ip-2026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careersinideas.org.uk/summer-of-ip-2026/introductory-events-and-recordings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contact@careersinideas.org.uk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careersinideas.org.uk/wp-content/uploads/2026/05/260311-summer-of-ip-activity-provider-guidelines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pinclusive.org.uk/the-ip-inclusive-senior-leaders-pledge/" TargetMode="External"/><Relationship Id="rId2" Type="http://schemas.openxmlformats.org/officeDocument/2006/relationships/hyperlink" Target="https://ipinclusive.org.uk/about/our-charter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careersinideas.org.uk/summer-of-ip-2026/coffee-dates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sinideas.org.uk/" TargetMode="External"/><Relationship Id="rId2" Type="http://schemas.openxmlformats.org/officeDocument/2006/relationships/hyperlink" Target="https://careersinideas.org.uk/mentoring-hub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pinclusive.org.uk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careersinideas/" TargetMode="External"/><Relationship Id="rId2" Type="http://schemas.openxmlformats.org/officeDocument/2006/relationships/hyperlink" Target="https://www.linkedin.com/company/careers-in-ideas-initiative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hyperlink" Target="https://careersinideas.org.uk/news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contact@careersinideas.org.uk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sinideas.org.uk/summer-of-ip-2026/information-for-participants-summer-of-ip-2026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careersinideas.org.uk/summer-of-ip-2026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areersinideas.org.uk/summer-of-ip-2026/coffee-dates/" TargetMode="External"/><Relationship Id="rId5" Type="http://schemas.openxmlformats.org/officeDocument/2006/relationships/hyperlink" Target="https://careersinideas.org.uk/summer-of-ip-2026/employer-activities-and-opportunities-summer-of-ip-2026/" TargetMode="External"/><Relationship Id="rId4" Type="http://schemas.openxmlformats.org/officeDocument/2006/relationships/hyperlink" Target="https://careersinideas.org.uk/summer-of-ip-2026/introductory-events-and-recordings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sinideas.org.uk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627" y="1532289"/>
            <a:ext cx="5098628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5100" b="1" i="1" dirty="0">
                <a:solidFill>
                  <a:schemeClr val="bg1"/>
                </a:solidFill>
              </a:rPr>
              <a:t>Summer of IP 2026 </a:t>
            </a:r>
            <a:r>
              <a:rPr lang="en-GB" sz="5100" b="1" dirty="0">
                <a:solidFill>
                  <a:schemeClr val="bg1"/>
                </a:solidFill>
              </a:rPr>
              <a:t>and Careers in Ideas</a:t>
            </a:r>
            <a:br>
              <a:rPr lang="en-GB" sz="5100" b="1" dirty="0">
                <a:solidFill>
                  <a:schemeClr val="bg1"/>
                </a:solidFill>
              </a:rPr>
            </a:br>
            <a:r>
              <a:rPr lang="en-GB" sz="5100" b="1" dirty="0">
                <a:solidFill>
                  <a:schemeClr val="bg1"/>
                </a:solidFill>
              </a:rPr>
              <a:t> – an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627" y="4985785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GB" sz="1800" dirty="0">
                <a:solidFill>
                  <a:schemeClr val="bg1"/>
                </a:solidFill>
              </a:rPr>
              <a:t>Andrea Brewster OBE (she/her)</a:t>
            </a:r>
          </a:p>
          <a:p>
            <a:pPr algn="l"/>
            <a:r>
              <a:rPr lang="en-GB" sz="1800" dirty="0">
                <a:solidFill>
                  <a:schemeClr val="bg1"/>
                </a:solidFill>
              </a:rPr>
              <a:t>Lead Executive Officer, IP Inclusive</a:t>
            </a:r>
          </a:p>
          <a:p>
            <a:pPr algn="l"/>
            <a:r>
              <a:rPr lang="en-GB" sz="1800" dirty="0">
                <a:solidFill>
                  <a:schemeClr val="bg1"/>
                </a:solidFill>
              </a:rPr>
              <a:t>June 2026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08D439-87DF-F15C-62E5-C43C6CCC9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83" y="1054673"/>
            <a:ext cx="3616717" cy="361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05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C20619-DC05-441B-862B-6B1892E57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96964" y="1378917"/>
            <a:ext cx="1846470" cy="13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199" y="4039538"/>
            <a:ext cx="6375226" cy="2028588"/>
          </a:xfrm>
        </p:spPr>
        <p:txBody>
          <a:bodyPr>
            <a:norm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Calibri" panose="020F0502020204030204"/>
              </a:rPr>
              <a:t>LinkedIn: </a:t>
            </a:r>
            <a:r>
              <a:rPr lang="en-US" sz="2200" dirty="0">
                <a:latin typeface="Calibri" panose="020F0502020204030204"/>
                <a:hlinkClick r:id="rId3"/>
              </a:rPr>
              <a:t>Careers in Ideas</a:t>
            </a:r>
            <a:r>
              <a:rPr lang="en-US" sz="2200" dirty="0">
                <a:latin typeface="Calibri" panose="020F0502020204030204"/>
              </a:rPr>
              <a:t> </a:t>
            </a:r>
            <a:r>
              <a:rPr lang="en-US" sz="1400" dirty="0">
                <a:latin typeface="Calibri" panose="020F0502020204030204"/>
              </a:rPr>
              <a:t>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Calibri" panose="020F0502020204030204"/>
              </a:rPr>
              <a:t>Instagram: </a:t>
            </a:r>
            <a:r>
              <a:rPr lang="en-US" sz="2200" dirty="0" err="1">
                <a:latin typeface="Calibri" panose="020F0502020204030204"/>
                <a:hlinkClick r:id="rId4"/>
              </a:rPr>
              <a:t>careersinideas</a:t>
            </a:r>
            <a:endParaRPr lang="en-US" sz="2200" dirty="0">
              <a:latin typeface="Calibri" panose="020F0502020204030204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Calibri" panose="020F0502020204030204"/>
              </a:rPr>
              <a:t>TikTok: </a:t>
            </a:r>
            <a:r>
              <a:rPr lang="en-US" sz="2200" dirty="0" err="1">
                <a:latin typeface="Calibri" panose="020F0502020204030204"/>
                <a:hlinkClick r:id="rId5"/>
              </a:rPr>
              <a:t>careers.in.ideas</a:t>
            </a:r>
            <a:endParaRPr lang="en-US" sz="2200" dirty="0">
              <a:latin typeface="Calibri" panose="020F0502020204030204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200" dirty="0" err="1">
                <a:latin typeface="Calibri" panose="020F0502020204030204"/>
              </a:rPr>
              <a:t>Linktree</a:t>
            </a:r>
            <a:r>
              <a:rPr lang="en-US" sz="2200" dirty="0">
                <a:latin typeface="Calibri" panose="020F0502020204030204"/>
              </a:rPr>
              <a:t>: </a:t>
            </a:r>
            <a:r>
              <a:rPr lang="en-US" sz="2200" dirty="0" err="1">
                <a:latin typeface="Calibri" panose="020F0502020204030204"/>
                <a:hlinkClick r:id="rId6"/>
              </a:rPr>
              <a:t>careersinideas</a:t>
            </a:r>
            <a:endParaRPr lang="en-US" sz="2200" dirty="0"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FA385D-0F73-4F06-9692-48643689EC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0038" y="2220950"/>
            <a:ext cx="2713512" cy="298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88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Summer of IP</a:t>
            </a: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199" y="3943528"/>
            <a:ext cx="5265333" cy="2277321"/>
          </a:xfrm>
        </p:spPr>
        <p:txBody>
          <a:bodyPr>
            <a:norm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A series of events and activities through the summer of 2026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Raising awareness of IP sector careers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Pre-application opportunities for a wider range of would-be recruits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0F63ED-94CF-CE56-E01B-27B62CA44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2" y="1183574"/>
            <a:ext cx="1492085" cy="1644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74DF16-6367-7CC4-B331-7BC98DB30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0" y="2300645"/>
            <a:ext cx="2903710" cy="290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78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7B663E-5A8F-7ED2-16AE-8B74E31E9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1FAF01D-B315-8826-CCA4-437652744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51AD8E2-0903-8FAC-CB4D-52F7AC375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75193586-6CC8-D36E-F2A3-2881BC76C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D114381F-BF53-6C95-FBCE-3080FFFA5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AD6CFD-9FD6-9B7A-B4A1-B20D8462C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Summer of IP</a:t>
            </a: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E8FF9642-BDC7-1DB3-C29A-787FC084F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128F93F-8B20-1443-C571-65DB7C774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50C53-7E43-DDE4-BE77-6F9B73772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3943528"/>
            <a:ext cx="5265333" cy="2277321"/>
          </a:xfrm>
        </p:spPr>
        <p:txBody>
          <a:bodyPr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https://careersinideas.org.uk/summer-of-ip-2026/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information about all the various activities and events on offer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52CE28E1-18B1-CB20-899E-AC7D9AEF20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2" y="1183574"/>
            <a:ext cx="1492085" cy="1644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8472D0-C0D0-BA55-023F-8C7ABB7862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0" y="2300645"/>
            <a:ext cx="2903710" cy="290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83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547" y="365125"/>
            <a:ext cx="4778863" cy="1899912"/>
          </a:xfrm>
        </p:spPr>
        <p:txBody>
          <a:bodyPr>
            <a:normAutofit/>
          </a:bodyPr>
          <a:lstStyle/>
          <a:p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Summer of IP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: What’s in it for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1547" y="2354688"/>
            <a:ext cx="4241740" cy="3742762"/>
          </a:xfrm>
        </p:spPr>
        <p:txBody>
          <a:bodyPr>
            <a:normAutofit fontScale="92500" lnSpcReduction="1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Knowledge: </a:t>
            </a:r>
          </a:p>
          <a:p>
            <a:pPr marL="742692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IP is, how the IP professions work, the careers available here and which might be right for you</a:t>
            </a:r>
          </a:p>
          <a:p>
            <a:pPr marL="742692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get into the ones that interest you, and the skills required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Experience:</a:t>
            </a:r>
          </a:p>
          <a:p>
            <a:pPr marL="742692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working environment and the people who already have IP careers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contacts:</a:t>
            </a:r>
          </a:p>
          <a:p>
            <a:pPr marL="742692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IP professions, and also among other people who are considering joining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Something to put in your CV/personal statement/covering letter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47250B-824F-FDA1-4C4A-A277A6A18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38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D0829E-9BAD-00B8-FAA7-AEEBC522F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8">
            <a:extLst>
              <a:ext uri="{FF2B5EF4-FFF2-40B4-BE49-F238E27FC236}">
                <a16:creationId xmlns:a16="http://schemas.microsoft.com/office/drawing/2014/main" id="{C802A7D2-0629-CFB9-147B-504641D0F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C384002-F3D7-0452-C47E-57EB69E4F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B695C4-6056-E27B-FD51-14EB646F9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547" y="365125"/>
            <a:ext cx="4778863" cy="1899912"/>
          </a:xfrm>
        </p:spPr>
        <p:txBody>
          <a:bodyPr>
            <a:normAutofit/>
          </a:bodyPr>
          <a:lstStyle/>
          <a:p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Summer of IP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: What’s in it for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349D3-8F28-5F53-A7C4-367F2CC8F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1547" y="2420949"/>
            <a:ext cx="4334505" cy="3742762"/>
          </a:xfrm>
        </p:spPr>
        <p:txBody>
          <a:bodyPr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Raising awareness:</a:t>
            </a:r>
          </a:p>
          <a:p>
            <a:pPr marL="742692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 is a niche area which some people never get to hear of, or certainly too late for it to affect their career choices; we want to share what we’ve found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Attracting a wider range of people:</a:t>
            </a:r>
          </a:p>
          <a:p>
            <a:pPr marL="742692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Especially from currently under-represented groups </a:t>
            </a:r>
          </a:p>
          <a:p>
            <a:pPr marL="742692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diverse teams perform better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the right thing to do!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34B9C1-A93A-8263-20DD-8E999EBFE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73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8E4022-4CB3-4E61-E1F0-A69A6FD8B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C964503-227B-E4B8-5685-C86B74C59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4E56B2-DFBA-7271-1C91-05042F08E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0A01C81-8783-B2EF-1333-58673F40F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1FD89B1C-DE12-0BB9-6DA6-7604FE599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8E797C-1965-84D1-E7B4-223B535AD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How it works</a:t>
            </a:r>
            <a:endParaRPr lang="en-GB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CEBC4A99-EC97-9E23-BCD3-FC63D1F98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55858E5-A1CD-1843-442A-E465DAA83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3A5FD-D776-FB7E-EBA9-949580949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3943528"/>
            <a:ext cx="5581375" cy="2277321"/>
          </a:xfrm>
        </p:spPr>
        <p:txBody>
          <a:bodyPr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parts:</a:t>
            </a:r>
          </a:p>
          <a:p>
            <a:pPr marL="742692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 introductory events and resources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Careers in Ideas</a:t>
            </a:r>
          </a:p>
          <a:p>
            <a:pPr marL="742692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Opportunities from IP sector employers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Learning about the various careers in IP and also gaining practical experience of an IP workplace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73E180E2-34F7-F589-EA20-AAB5D5B0AD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2" y="1183574"/>
            <a:ext cx="1492085" cy="1644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AF6852-E655-62C9-A55A-B38CA88B9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0" y="2300645"/>
            <a:ext cx="2903710" cy="290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84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A84451-32D6-7717-1960-FF5F16B87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3C206ED-3CE9-38D0-E479-C2F3A21BC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20B4C2-DC98-CFF5-C760-092F9441A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B72BD2D-F729-2C09-DF18-8E36024CE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61ED4FEB-5953-65B5-5F14-117696884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9A849A9-B38F-3833-D260-5A8FF980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296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Part I:</a:t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Introductory events</a:t>
            </a:r>
            <a:endParaRPr lang="en-GB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56F55FBF-AA14-BDA2-B913-46BF37E5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27966BC-D269-8F56-1FCE-5F90CCD29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9159F-F465-AD13-0062-842C5AEAA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296" y="3946621"/>
            <a:ext cx="5265333" cy="2277321"/>
          </a:xfrm>
        </p:spPr>
        <p:txBody>
          <a:bodyPr>
            <a:normAutofit fontScale="85000" lnSpcReduction="20000"/>
          </a:bodyPr>
          <a:lstStyle/>
          <a:p>
            <a:pPr marL="285750" indent="-285750" defTabSz="914400">
              <a:defRPr/>
            </a:pPr>
            <a:r>
              <a:rPr lang="en-US" sz="2000" dirty="0"/>
              <a:t>Ideally, watch/attend these before you take part in any </a:t>
            </a:r>
            <a:r>
              <a:rPr lang="en-US" sz="2000" i="1" dirty="0"/>
              <a:t>Summer of IP </a:t>
            </a:r>
            <a:r>
              <a:rPr lang="en-US" sz="2000" dirty="0"/>
              <a:t>employer activity</a:t>
            </a:r>
          </a:p>
          <a:p>
            <a:pPr marL="285750" indent="-285750" defTabSz="914400">
              <a:defRPr/>
            </a:pPr>
            <a:r>
              <a:rPr lang="en-US" sz="2000" dirty="0"/>
              <a:t>The first few give background info, for example what IP is, the different types of IP and the range of careers you can build here </a:t>
            </a:r>
          </a:p>
          <a:p>
            <a:pPr marL="285750" indent="-285750" defTabSz="914400">
              <a:defRPr/>
            </a:pPr>
            <a:r>
              <a:rPr lang="en-US" sz="2000" dirty="0"/>
              <a:t>Some broadcast live during June and July 2026; others pre-recorded</a:t>
            </a:r>
          </a:p>
          <a:p>
            <a:pPr marL="285750" indent="-285750" defTabSz="914400">
              <a:defRPr/>
            </a:pPr>
            <a:r>
              <a:rPr lang="en-US" sz="2000" dirty="0"/>
              <a:t>Recordings (and slides if appropriate) available afterwards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842CEF06-4E29-32E0-0F2A-04CFD8A78F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2" y="1183574"/>
            <a:ext cx="1492085" cy="1644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6BE110-743D-93C0-A685-444163747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0" y="2300645"/>
            <a:ext cx="2903710" cy="290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57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278B58-C039-8D2D-94E6-666B2D008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F4EAA98-6551-527D-48AE-FE56B9CD4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2881520-7C27-1E42-379E-F63F84843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E942FF1-733C-4A4E-075B-ADDFA20FA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C867937E-7F18-23AD-C8DD-B65B62A73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93672BC-A779-BC4E-1D2D-1E94D58C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296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Introductory events</a:t>
            </a:r>
            <a:endParaRPr lang="en-GB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C3EE19CE-B823-57CF-CCFF-C584A7F9A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454C945-9DEC-0934-F304-39EE8B10B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D3EEE-D4DA-EA08-A3E7-0828C47D1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296" y="3946621"/>
            <a:ext cx="5265333" cy="2277321"/>
          </a:xfrm>
        </p:spPr>
        <p:txBody>
          <a:bodyPr>
            <a:normAutofit fontScale="70000" lnSpcReduction="20000"/>
          </a:bodyPr>
          <a:lstStyle/>
          <a:p>
            <a:pPr marL="285750" indent="-285750" defTabSz="914400">
              <a:defRPr/>
            </a:pPr>
            <a:r>
              <a:rPr lang="en-US" sz="2500" dirty="0"/>
              <a:t>Several events and recordings focus on particular roles or working environments:</a:t>
            </a:r>
          </a:p>
          <a:p>
            <a:pPr marL="742692" lvl="1" indent="-285750" defTabSz="914400">
              <a:defRPr/>
            </a:pPr>
            <a:r>
              <a:rPr lang="en-US" sz="1900" dirty="0"/>
              <a:t>What to expect in certain roles, the types of people they suit, different routes in, what people enjoy about them</a:t>
            </a:r>
          </a:p>
          <a:p>
            <a:pPr marL="742692" lvl="1" indent="-285750" defTabSz="914400">
              <a:defRPr/>
            </a:pPr>
            <a:r>
              <a:rPr lang="en-US" sz="1900" dirty="0"/>
              <a:t>IP opportunities for students in particular disciplines</a:t>
            </a:r>
          </a:p>
          <a:p>
            <a:pPr marL="285750" indent="-285750" defTabSz="914400">
              <a:defRPr/>
            </a:pPr>
            <a:r>
              <a:rPr lang="en-US" sz="2500" dirty="0"/>
              <a:t>Some will give you a chance to talk to people who are already in IP careers </a:t>
            </a:r>
          </a:p>
          <a:p>
            <a:pPr marL="285750" indent="-285750" defTabSz="914400">
              <a:defRPr/>
            </a:pPr>
            <a:r>
              <a:rPr lang="en-US" sz="2500" dirty="0"/>
              <a:t>Some will give you tips about how to apply for a particular type of job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47AC46E9-AA5B-B23D-A121-0F2942F86D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2" y="1183574"/>
            <a:ext cx="1492085" cy="1644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5733E4-E18C-1113-0973-F6114E053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0" y="2300645"/>
            <a:ext cx="2903710" cy="290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91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Introductory events</a:t>
            </a:r>
            <a:endParaRPr lang="en-GB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199" y="3943528"/>
            <a:ext cx="5690043" cy="2277321"/>
          </a:xfrm>
        </p:spPr>
        <p:txBody>
          <a:bodyPr>
            <a:normAutofit fontScale="92500" lnSpcReduction="20000"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Several events and recordings focus on particular roles or working environments:</a:t>
            </a:r>
          </a:p>
          <a:p>
            <a:pPr marL="742692" lvl="1" indent="-285750" defTabSz="914400">
              <a:defRPr/>
            </a:pPr>
            <a:r>
              <a:rPr lang="en-US" sz="1600" dirty="0">
                <a:latin typeface="Calibri" panose="020F0502020204030204"/>
              </a:rPr>
              <a:t>What to expect in certain roles, the types of people they suit, different routes in, what people enjoy about them</a:t>
            </a:r>
          </a:p>
          <a:p>
            <a:pPr marL="742692" lvl="1" indent="-285750" defTabSz="914400">
              <a:defRPr/>
            </a:pPr>
            <a:r>
              <a:rPr lang="en-US" sz="1600" dirty="0">
                <a:latin typeface="Calibri" panose="020F0502020204030204"/>
              </a:rPr>
              <a:t>IP opportunities for students in particular disciplines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Some will give you a chance to talk to people who are already in IP careers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Some will give you tips about how to apply for a particular type of job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0F63ED-94CF-CE56-E01B-27B62CA44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2" y="1183574"/>
            <a:ext cx="1492085" cy="1644667"/>
          </a:xfrm>
          <a:prstGeom prst="rect">
            <a:avLst/>
          </a:prstGeom>
        </p:spPr>
      </p:pic>
      <p:pic>
        <p:nvPicPr>
          <p:cNvPr id="9" name="Picture 8" descr="A picture containing dish&#10;&#10;Description automatically generated">
            <a:extLst>
              <a:ext uri="{FF2B5EF4-FFF2-40B4-BE49-F238E27FC236}">
                <a16:creationId xmlns:a16="http://schemas.microsoft.com/office/drawing/2014/main" id="{7D097749-5DC7-5EEB-6A48-EF0B8F357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0" y="2664157"/>
            <a:ext cx="3141000" cy="20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34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3E3F68-4BFF-8CD8-BA93-BA5B1E6A2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5AB2008-510C-799F-C719-9D7621A0D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DEE7FB0-4D8E-21F0-55B2-DB684B84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1F0129EF-AE54-DD87-A9F5-84F4D49EF0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259060CC-25A7-3F5B-0F37-09B63DD42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B5CF7C8-04D6-A540-B5B6-E4B4E5FF1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063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Part II:</a:t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Employer activities</a:t>
            </a:r>
            <a:endParaRPr lang="en-GB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53509B12-18FC-CB9C-5E06-A81BC181B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354299D-4B4B-78B9-0CCD-DBCAB51A7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25034-2EDE-1501-8FC5-0AF44D042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063" y="3943528"/>
            <a:ext cx="5389467" cy="2391011"/>
          </a:xfrm>
        </p:spPr>
        <p:txBody>
          <a:bodyPr>
            <a:normAutofit fontScale="85000" lnSpcReduction="20000"/>
          </a:bodyPr>
          <a:lstStyle/>
          <a:p>
            <a:pPr marL="285750" indent="-285750" defTabSz="914400">
              <a:defRPr/>
            </a:pPr>
            <a:r>
              <a:rPr lang="en-US" sz="2000" dirty="0"/>
              <a:t>Free activities and events from individual IP sector employers</a:t>
            </a:r>
          </a:p>
          <a:p>
            <a:pPr marL="742692" lvl="1" indent="-285750" defTabSz="914400">
              <a:defRPr/>
            </a:pPr>
            <a:r>
              <a:rPr lang="en-US" sz="1800" dirty="0"/>
              <a:t>For example informal drop-in chats, “taster” events, work experience, workshops </a:t>
            </a:r>
          </a:p>
          <a:p>
            <a:pPr marL="742692" lvl="1" indent="-285750" defTabSz="914400">
              <a:defRPr/>
            </a:pPr>
            <a:r>
              <a:rPr lang="en-US" sz="1800" dirty="0"/>
              <a:t>Give you a better feel for what it’s like to work in IP </a:t>
            </a:r>
          </a:p>
          <a:p>
            <a:pPr marL="285750" indent="-285750" defTabSz="914400">
              <a:defRPr/>
            </a:pPr>
            <a:r>
              <a:rPr lang="en-US" sz="2000" dirty="0"/>
              <a:t>More details on our </a:t>
            </a:r>
            <a:r>
              <a:rPr lang="en-US" sz="2000" dirty="0">
                <a:hlinkClick r:id="rId2"/>
              </a:rPr>
              <a:t>“employer activities and opportunities” webpage</a:t>
            </a:r>
            <a:endParaRPr lang="en-US" sz="2000" dirty="0"/>
          </a:p>
          <a:p>
            <a:pPr marL="285750" indent="-285750" defTabSz="914400">
              <a:defRPr/>
            </a:pPr>
            <a:r>
              <a:rPr lang="en-US" sz="2000" dirty="0"/>
              <a:t>Apply directly to the </a:t>
            </a:r>
            <a:r>
              <a:rPr lang="en-US" sz="2000" dirty="0" err="1"/>
              <a:t>organiser</a:t>
            </a:r>
            <a:r>
              <a:rPr lang="en-US" sz="2000" dirty="0"/>
              <a:t> of the activity</a:t>
            </a:r>
          </a:p>
          <a:p>
            <a:pPr marL="285750" indent="-285750" defTabSz="914400">
              <a:defRPr/>
            </a:pPr>
            <a:r>
              <a:rPr lang="en-US" sz="2000" i="1" dirty="0"/>
              <a:t>Hurry: places are limited and there are application deadlines to meet!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5F942258-50C7-3246-B162-D64880E6FB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2" y="1183574"/>
            <a:ext cx="1492085" cy="1644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122660-2F04-465D-8C35-8831E3E5E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0" y="2300645"/>
            <a:ext cx="2903710" cy="290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0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we’ll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428" y="1850334"/>
            <a:ext cx="6467867" cy="3450613"/>
          </a:xfrm>
        </p:spPr>
        <p:txBody>
          <a:bodyPr anchor="ctr">
            <a:normAutofit/>
          </a:bodyPr>
          <a:lstStyle/>
          <a:p>
            <a:r>
              <a:rPr lang="en-US" sz="2200" dirty="0">
                <a:cs typeface="Arial" panose="020B0604020202020204" pitchFamily="34" charset="0"/>
              </a:rPr>
              <a:t>What Careers in Ideas is and what it does</a:t>
            </a:r>
          </a:p>
          <a:p>
            <a:r>
              <a:rPr lang="en-US" sz="2200" dirty="0">
                <a:cs typeface="Arial" panose="020B0604020202020204" pitchFamily="34" charset="0"/>
              </a:rPr>
              <a:t>Why it’s </a:t>
            </a:r>
            <a:r>
              <a:rPr lang="en-US" sz="2200" dirty="0" err="1">
                <a:cs typeface="Arial" panose="020B0604020202020204" pitchFamily="34" charset="0"/>
              </a:rPr>
              <a:t>organising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i="1" dirty="0">
                <a:cs typeface="Arial" panose="020B0604020202020204" pitchFamily="34" charset="0"/>
              </a:rPr>
              <a:t>Summer of IP</a:t>
            </a:r>
          </a:p>
          <a:p>
            <a:r>
              <a:rPr lang="en-US" sz="2200" dirty="0">
                <a:cs typeface="Arial" panose="020B0604020202020204" pitchFamily="34" charset="0"/>
              </a:rPr>
              <a:t>How </a:t>
            </a:r>
            <a:r>
              <a:rPr lang="en-US" sz="2200" i="1" dirty="0">
                <a:cs typeface="Arial" panose="020B0604020202020204" pitchFamily="34" charset="0"/>
              </a:rPr>
              <a:t>Summer of IP </a:t>
            </a:r>
            <a:r>
              <a:rPr lang="en-US" sz="2200" dirty="0">
                <a:cs typeface="Arial" panose="020B0604020202020204" pitchFamily="34" charset="0"/>
              </a:rPr>
              <a:t>works, what’s in store and how you can get the most out of it</a:t>
            </a:r>
          </a:p>
          <a:p>
            <a:pPr lvl="1"/>
            <a:r>
              <a:rPr lang="en-US" sz="1800" dirty="0">
                <a:cs typeface="Arial" panose="020B0604020202020204" pitchFamily="34" charset="0"/>
              </a:rPr>
              <a:t>Including some basic formal stuff about who’s in charge and what you can expect of them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C4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A6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DFE006-9827-2A1C-36BE-3DFD324120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146" y="2696577"/>
            <a:ext cx="1464845" cy="146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32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580499-2C1D-A9CE-BB80-DFE6AAB0C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326F23D-C996-81B6-325C-10C336FA9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4EA332-2E1A-8BB5-1ECC-619FC7E91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96E98A5-5EDF-1662-F795-264C9BCAC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F404A659-4A95-731C-C24C-DA8406BAF5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629F98-ABA7-1CE6-8775-B04A55188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Keeping records</a:t>
            </a:r>
            <a:endParaRPr lang="en-GB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72A84FF-5B57-5580-C511-A5368F47F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4F2F3F5-3738-18D9-45FB-60FA00E6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80F7C-DB0F-E527-D1EE-BC4CAB227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3943528"/>
            <a:ext cx="5656389" cy="2277321"/>
          </a:xfrm>
        </p:spPr>
        <p:txBody>
          <a:bodyPr>
            <a:normAutofit fontScale="92500" lnSpcReduction="10000"/>
          </a:bodyPr>
          <a:lstStyle/>
          <a:p>
            <a:pPr marL="285750" indent="-285750" defTabSz="914400">
              <a:defRPr/>
            </a:pPr>
            <a:r>
              <a:rPr lang="en-US" sz="2000" dirty="0"/>
              <a:t>Make a note of everything you attend or take part in</a:t>
            </a:r>
          </a:p>
          <a:p>
            <a:pPr marL="285750" indent="-285750" defTabSz="914400">
              <a:defRPr/>
            </a:pPr>
            <a:r>
              <a:rPr lang="en-US" sz="2000" dirty="0"/>
              <a:t>Put it in your CV, personal statement or </a:t>
            </a:r>
            <a:br>
              <a:rPr lang="en-US" sz="2000" dirty="0"/>
            </a:br>
            <a:r>
              <a:rPr lang="en-US" sz="2000" dirty="0"/>
              <a:t>covering letter</a:t>
            </a:r>
          </a:p>
          <a:p>
            <a:pPr marL="285750" indent="-285750" defTabSz="914400">
              <a:defRPr/>
            </a:pPr>
            <a:r>
              <a:rPr lang="en-US" sz="2000" dirty="0"/>
              <a:t>If you later apply for an IP career, it will show </a:t>
            </a:r>
            <a:br>
              <a:rPr lang="en-US" sz="2000" dirty="0"/>
            </a:br>
            <a:r>
              <a:rPr lang="en-US" sz="2000" dirty="0"/>
              <a:t>you’ve made the effort to find out about the sector and what the work entails</a:t>
            </a:r>
          </a:p>
          <a:p>
            <a:pPr marL="285750" indent="-285750" defTabSz="914400">
              <a:defRPr/>
            </a:pPr>
            <a:r>
              <a:rPr lang="en-US" sz="2000" dirty="0"/>
              <a:t>It’s a good talking point for interviews!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214CD19-B961-C4E5-AE0D-0F39AAFFBB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2" y="1183574"/>
            <a:ext cx="1492085" cy="1644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E02F9C-6034-A397-5421-0DD1B8A45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0" y="2300645"/>
            <a:ext cx="2903710" cy="290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57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D8CD2D-19E6-C39C-0BF1-EDB9A32F2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E6D1471-33C3-5961-C29E-D9184A526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68F48B7-C69E-0800-6D37-71F91856E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021BD085-C581-97C1-FE8F-65C2B6BFA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8B8BF285-064B-A769-8520-2F2B1C57F4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BF04A4-48FA-BBB1-0263-91C58DFFB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Introductory events: more info</a:t>
            </a:r>
            <a:endParaRPr lang="en-GB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9C4C174-C5DB-59E2-ACEB-ED3FA5D10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40F7816-1CB7-5D18-1EB5-96E27002F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29ACC-A183-4D69-3020-CF2A8A469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3943528"/>
            <a:ext cx="5656389" cy="2277321"/>
          </a:xfrm>
        </p:spPr>
        <p:txBody>
          <a:bodyPr>
            <a:normAutofit fontScale="92500" lnSpcReduction="10000"/>
          </a:bodyPr>
          <a:lstStyle/>
          <a:p>
            <a:pPr marL="285750" indent="-285750" defTabSz="914400">
              <a:defRPr/>
            </a:pPr>
            <a:r>
              <a:rPr lang="en-US" sz="2000" dirty="0"/>
              <a:t>Full details at </a:t>
            </a:r>
            <a:r>
              <a:rPr lang="en-US" sz="2000" dirty="0">
                <a:hlinkClick r:id="rId2"/>
              </a:rPr>
              <a:t>https://careersinideas.org.uk/summer-of-ip-2026/introductory-events-and-recordings/</a:t>
            </a:r>
            <a:endParaRPr lang="en-US" sz="2000" dirty="0"/>
          </a:p>
          <a:p>
            <a:pPr marL="742692" lvl="1" indent="-285750" defTabSz="914400">
              <a:defRPr/>
            </a:pPr>
            <a:r>
              <a:rPr lang="en-US" sz="1600" dirty="0"/>
              <a:t>Registration links for live events</a:t>
            </a:r>
          </a:p>
          <a:p>
            <a:pPr marL="742692" lvl="1" indent="-285750" defTabSz="914400">
              <a:defRPr/>
            </a:pPr>
            <a:r>
              <a:rPr lang="en-US" sz="1600" dirty="0"/>
              <a:t>Recording links when available</a:t>
            </a:r>
          </a:p>
          <a:p>
            <a:pPr marL="285750" indent="-285750" defTabSz="914400">
              <a:defRPr/>
            </a:pPr>
            <a:r>
              <a:rPr lang="en-US" sz="2000" dirty="0"/>
              <a:t>Intended for secondary school, college and university students, graduates, career changers:</a:t>
            </a:r>
            <a:br>
              <a:rPr lang="en-US" sz="2000" dirty="0"/>
            </a:br>
            <a:r>
              <a:rPr lang="en-US" sz="2000" dirty="0"/>
              <a:t>in fact, anyone interested in careers in IP</a:t>
            </a:r>
          </a:p>
          <a:p>
            <a:pPr marL="285750" indent="-285750" defTabSz="914400">
              <a:defRPr/>
            </a:pPr>
            <a:r>
              <a:rPr lang="en-US" sz="2000" dirty="0"/>
              <a:t>All free of charge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DD2B36F5-B077-BB91-B722-EF83DA7B32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2" y="1183574"/>
            <a:ext cx="1492085" cy="1644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815C0C-470F-0898-90AD-698C40CDC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0" y="2300645"/>
            <a:ext cx="2903710" cy="290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75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BD6967-7674-82F8-8E1D-CBDA15D3D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6AE9736-CAF3-15A0-E3D0-0E72A894A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C87F724-8B15-4A94-7E56-38251BD52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65CE29FF-3C68-59B9-48F4-5FC4CEB90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DAD7CA45-A280-7766-EA86-0FB3C4117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D06D69-F376-60BC-B12A-333DABD16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Introductory events: more info</a:t>
            </a:r>
            <a:endParaRPr lang="en-GB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D1A78A7B-7B72-567D-E1C2-5388E1F25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7038AD-A859-F46F-B079-9FB7242D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12DF6-BE37-5B61-BA1F-44A1257AE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4065694"/>
            <a:ext cx="5656389" cy="2277321"/>
          </a:xfrm>
        </p:spPr>
        <p:txBody>
          <a:bodyPr>
            <a:normAutofit/>
          </a:bodyPr>
          <a:lstStyle/>
          <a:p>
            <a:pPr marL="285750" indent="-285750" defTabSz="914400">
              <a:defRPr/>
            </a:pPr>
            <a:r>
              <a:rPr lang="en-US" sz="2000" dirty="0"/>
              <a:t>Please ask if you have specific access requirements; we'll do what we can to help</a:t>
            </a:r>
          </a:p>
          <a:p>
            <a:pPr marL="742692" lvl="1" indent="-285750" defTabSz="914400">
              <a:defRPr/>
            </a:pPr>
            <a:r>
              <a:rPr lang="en-US" sz="2000" dirty="0"/>
              <a:t>Email </a:t>
            </a:r>
            <a:r>
              <a:rPr lang="en-US" sz="2000" dirty="0">
                <a:hlinkClick r:id="rId2"/>
              </a:rPr>
              <a:t>contact@careersinideas.org.uk</a:t>
            </a:r>
            <a:endParaRPr lang="en-US" sz="2000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3102D74A-87A0-8F4E-3FF4-4534B6E1EF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2" y="1183574"/>
            <a:ext cx="1492085" cy="1644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0E3F0A-88E6-B3A6-9CD1-ED5F42C50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0" y="2300645"/>
            <a:ext cx="2903710" cy="290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85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BEDB8F-C8C1-2F61-5DE4-27321227F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BB1FD05-1560-008E-7C50-3911C9ED1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BDD410-4D64-2B20-E9E1-9F33FA263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017D3F72-5C79-5B99-2423-BB4B846BE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F162E0E7-F205-2BB2-2169-713985C65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34D4E9-F2E6-96FC-CDD7-DA9330A54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358" y="1386874"/>
            <a:ext cx="4097131" cy="2183042"/>
          </a:xfrm>
        </p:spPr>
        <p:txBody>
          <a:bodyPr anchor="b"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Employer activities: more info</a:t>
            </a:r>
            <a:endParaRPr lang="en-GB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E8B95B4B-3702-FFD3-FE3C-F89D0750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E2F1F00-06D2-4677-B8F5-B9C0890DC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58F89-3B30-C417-139A-A2D4E134E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358" y="3931295"/>
            <a:ext cx="5656389" cy="2277321"/>
          </a:xfrm>
        </p:spPr>
        <p:txBody>
          <a:bodyPr>
            <a:normAutofit/>
          </a:bodyPr>
          <a:lstStyle/>
          <a:p>
            <a:pPr marL="285750" indent="-285750" defTabSz="914400">
              <a:defRPr/>
            </a:pPr>
            <a:r>
              <a:rPr lang="en-US" sz="2000" dirty="0"/>
              <a:t>Run by individual participating </a:t>
            </a:r>
            <a:r>
              <a:rPr lang="en-US" sz="2000" dirty="0" err="1"/>
              <a:t>organisations</a:t>
            </a:r>
            <a:endParaRPr lang="en-US" sz="2000" dirty="0"/>
          </a:p>
          <a:p>
            <a:pPr marL="742692" lvl="1" indent="-285750" defTabSz="914400">
              <a:defRPr/>
            </a:pPr>
            <a:r>
              <a:rPr lang="en-US" sz="1600" dirty="0"/>
              <a:t>(all IP sector recruiters)</a:t>
            </a:r>
          </a:p>
          <a:p>
            <a:pPr marL="285750" indent="-285750" defTabSz="914400">
              <a:defRPr/>
            </a:pPr>
            <a:r>
              <a:rPr lang="en-US" sz="2000" dirty="0"/>
              <a:t>They decide the details: type of activity/event; where; when; who it’s suitable for</a:t>
            </a:r>
          </a:p>
          <a:p>
            <a:pPr marL="285750" indent="-285750" defTabSz="914400">
              <a:defRPr/>
            </a:pPr>
            <a:r>
              <a:rPr lang="en-US" sz="2000" dirty="0"/>
              <a:t>They’re responsible for complying with relevant legislation and appropriate safeguards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7B4E1806-A58E-29EB-D96C-1E3A357FCC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2" y="1183574"/>
            <a:ext cx="1492085" cy="1644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D1BAC1-FF39-8687-C033-1EAE79CB5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0" y="2300645"/>
            <a:ext cx="2903710" cy="290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19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85903E-D3CD-CCEF-F833-3B7D5A12A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FC36290-D852-C9A0-C4DF-A43F5359C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8EB3C9-5186-1ACE-3C8D-2BDB06A62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78BB994B-A5B0-E46E-D599-D9C6A04B8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42F66E1E-F281-48AD-2156-A3AF26DEE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CA2781E-B777-155B-D70E-5EEED40C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358" y="1386874"/>
            <a:ext cx="4097131" cy="2183042"/>
          </a:xfrm>
        </p:spPr>
        <p:txBody>
          <a:bodyPr anchor="b"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Employer activities: more info</a:t>
            </a:r>
            <a:endParaRPr lang="en-GB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873C042-DAFB-6589-2DFD-79849B7EA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6D7BF20-B565-F2FD-5266-204629CBD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A74A2-FC80-001B-46F8-82C4AE76E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358" y="3931295"/>
            <a:ext cx="5656389" cy="2277321"/>
          </a:xfrm>
        </p:spPr>
        <p:txBody>
          <a:bodyPr>
            <a:normAutofit/>
          </a:bodyPr>
          <a:lstStyle/>
          <a:p>
            <a:pPr marL="285750" indent="-285750" defTabSz="914400">
              <a:defRPr/>
            </a:pPr>
            <a:r>
              <a:rPr lang="en-US" sz="2000" dirty="0"/>
              <a:t>Employers must comply with </a:t>
            </a:r>
            <a:r>
              <a:rPr lang="en-US" sz="2000" dirty="0">
                <a:hlinkClick r:id="rId2"/>
              </a:rPr>
              <a:t>our </a:t>
            </a:r>
            <a:r>
              <a:rPr lang="en-US" sz="2000" i="1" dirty="0">
                <a:hlinkClick r:id="rId2"/>
              </a:rPr>
              <a:t>Summer of IP 2026</a:t>
            </a:r>
            <a:r>
              <a:rPr lang="en-US" sz="2000" dirty="0">
                <a:hlinkClick r:id="rId2"/>
              </a:rPr>
              <a:t> guidelines</a:t>
            </a:r>
            <a:endParaRPr lang="en-US" sz="2000" dirty="0"/>
          </a:p>
          <a:p>
            <a:pPr marL="285750" indent="-285750" defTabSz="914400">
              <a:defRPr/>
            </a:pPr>
            <a:r>
              <a:rPr lang="en-US" sz="2000" dirty="0"/>
              <a:t>They will treat you fairly, considerately and respectfully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DD00FECE-2104-5D2C-2662-3AAC9AC88E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2" y="1183574"/>
            <a:ext cx="1492085" cy="1644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C8FD70-5383-9391-BBDE-56541529B4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0" y="2300645"/>
            <a:ext cx="2903710" cy="290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62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40DADC-0145-D7C4-D31B-A2E0A6E42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5BE367F-4844-006C-B470-90EE6539A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5637773-C9C3-8D4F-4D3C-880498D35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23041FCE-2711-9ADA-9BD0-053303CB7F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258D7BB0-F0E7-3BC5-9F0B-822C2FB98B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49A83B4-D8FC-081D-32E5-2EFCA502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358" y="1386874"/>
            <a:ext cx="4097131" cy="2183042"/>
          </a:xfrm>
        </p:spPr>
        <p:txBody>
          <a:bodyPr anchor="b"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Employer activities: more info</a:t>
            </a:r>
            <a:endParaRPr lang="en-GB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DD1A1B1B-A7BB-4169-04D4-F303CCFF5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D034D19-63B9-11DB-E4A7-4E3F55397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CB741-C313-C8BD-9D54-E2DB40E4B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358" y="3931295"/>
            <a:ext cx="5656389" cy="2277321"/>
          </a:xfrm>
        </p:spPr>
        <p:txBody>
          <a:bodyPr>
            <a:normAutofit fontScale="85000" lnSpcReduction="20000"/>
          </a:bodyPr>
          <a:lstStyle/>
          <a:p>
            <a:pPr marL="285750" lvl="0" indent="-285750" defTabSz="914400">
              <a:defRPr/>
            </a:pPr>
            <a:r>
              <a:rPr lang="en-US" sz="2100" dirty="0">
                <a:solidFill>
                  <a:prstClr val="black"/>
                </a:solidFill>
              </a:rPr>
              <a:t>Employers can set their own – reasonable – criteria for selecting people to take part in their activity, but they must have an objective and non-discriminatory recruitment process</a:t>
            </a:r>
          </a:p>
          <a:p>
            <a:pPr marL="742692" lvl="1" indent="-285750" defTabSz="914400">
              <a:defRPr/>
            </a:pPr>
            <a:r>
              <a:rPr lang="en-US" sz="1600" dirty="0">
                <a:solidFill>
                  <a:prstClr val="black"/>
                </a:solidFill>
              </a:rPr>
              <a:t>Including reasonable adjustment policies to support people who have a condition, impairment or disability</a:t>
            </a:r>
          </a:p>
          <a:p>
            <a:pPr marL="285750" indent="-285750" defTabSz="914400">
              <a:defRPr/>
            </a:pPr>
            <a:r>
              <a:rPr lang="en-US" sz="2000" dirty="0"/>
              <a:t>They’ll be keen to welcome people from groups that are currently under-represented in the relevant IP careers</a:t>
            </a:r>
          </a:p>
          <a:p>
            <a:pPr marL="742692" lvl="1" indent="-285750" defTabSz="914400">
              <a:defRPr/>
            </a:pPr>
            <a:r>
              <a:rPr lang="en-US" sz="1600" dirty="0"/>
              <a:t>For example, people from less privileged backgrounds, females in STEM, people with minority ethnic backgrounds, or disabled or neurodivergent people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1D514398-A9E7-54BF-15FF-BE5CADD41D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2" y="1183574"/>
            <a:ext cx="1492085" cy="1644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C4410D-270B-94BF-5537-456C0BAA6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0" y="2300645"/>
            <a:ext cx="2903710" cy="290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53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A8CAA9-2E31-712D-C31F-94480A46E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E2EC3E8-5712-F810-F58A-F161D4A6B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492E8C5-AA5F-9127-596F-68365ED7F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FC6B6EE4-8A31-6C66-E171-40E6635AC9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F32FEF74-E3EF-E7CF-AAA0-C0B0814DC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BA5CF0-DE40-7A2D-4688-FD23FA81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358" y="1386874"/>
            <a:ext cx="4097131" cy="2183042"/>
          </a:xfrm>
        </p:spPr>
        <p:txBody>
          <a:bodyPr anchor="b"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Employer activities: more info</a:t>
            </a:r>
            <a:endParaRPr lang="en-GB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3825AF8E-1AF2-70CF-3BAF-58A53AD7A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2504380-FDA9-51B6-0C7B-90EC9CCB1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2A6D2-A3BB-AD3A-4970-5F9A347A9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357" y="3931295"/>
            <a:ext cx="6170651" cy="2277321"/>
          </a:xfrm>
        </p:spPr>
        <p:txBody>
          <a:bodyPr>
            <a:normAutofit fontScale="92500"/>
          </a:bodyPr>
          <a:lstStyle/>
          <a:p>
            <a:pPr marL="285750" indent="-285750" defTabSz="914400">
              <a:defRPr/>
            </a:pPr>
            <a:r>
              <a:rPr lang="en-US" sz="2000" dirty="0"/>
              <a:t>All activity providers are committed to improving </a:t>
            </a:r>
            <a:br>
              <a:rPr lang="en-US" sz="2000" dirty="0"/>
            </a:br>
            <a:r>
              <a:rPr lang="en-US" sz="2000" dirty="0"/>
              <a:t>equality, diversity and inclusion in the UK IP professions</a:t>
            </a:r>
          </a:p>
          <a:p>
            <a:pPr marL="285750" indent="-285750" defTabSz="914400">
              <a:defRPr/>
            </a:pPr>
            <a:r>
              <a:rPr lang="en-US" sz="2000" dirty="0"/>
              <a:t>They are IP Inclusive supporters and partners, and/or signatories to </a:t>
            </a:r>
            <a:r>
              <a:rPr lang="en-US" sz="2000" dirty="0">
                <a:hlinkClick r:id="rId2"/>
              </a:rPr>
              <a:t>the IP Inclusive EDI Charter</a:t>
            </a:r>
            <a:endParaRPr lang="en-US" sz="2000" dirty="0"/>
          </a:p>
          <a:p>
            <a:pPr marL="285750" indent="-285750" defTabSz="914400">
              <a:defRPr/>
            </a:pPr>
            <a:r>
              <a:rPr lang="en-US" sz="2000" dirty="0"/>
              <a:t>Many have one or more individuals in their </a:t>
            </a:r>
            <a:r>
              <a:rPr lang="en-US" sz="2000" dirty="0" err="1"/>
              <a:t>organisation</a:t>
            </a:r>
            <a:r>
              <a:rPr lang="en-US" sz="2000" dirty="0"/>
              <a:t> who have signed our </a:t>
            </a:r>
            <a:r>
              <a:rPr lang="en-US" sz="2000" dirty="0">
                <a:hlinkClick r:id="rId3"/>
              </a:rPr>
              <a:t>Senior Leaders’ Pledge</a:t>
            </a:r>
            <a:endParaRPr lang="en-US" sz="2000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4BCABBF6-7929-C4D9-1411-3C43E029E0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2" y="1183574"/>
            <a:ext cx="1492085" cy="1644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9FC0B7-5E81-E845-B890-24B72CDD44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0" y="2300645"/>
            <a:ext cx="2903710" cy="290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54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6E9E58-4108-8063-D35F-8A371C7FA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18B805A-462C-225C-662D-52509615A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236BD1C-7CBB-F173-A650-EC7D152C1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FCE7DE87-1DE8-4281-6AAB-94A0C47BB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62BCBB86-A0FF-79C3-82B4-241FACF30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9D4F36F-89B7-2537-871A-E4A89E7B1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358" y="1386874"/>
            <a:ext cx="4097131" cy="2183042"/>
          </a:xfrm>
        </p:spPr>
        <p:txBody>
          <a:bodyPr anchor="b"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Employer activities: more info</a:t>
            </a:r>
            <a:endParaRPr lang="en-GB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13C5DE01-BBAC-D925-2E73-9BD41804D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D5C992D-FF69-3811-F764-A81553B0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DB275-27E3-17BC-78D8-A99140828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358" y="3931295"/>
            <a:ext cx="5656389" cy="2277321"/>
          </a:xfrm>
        </p:spPr>
        <p:txBody>
          <a:bodyPr>
            <a:normAutofit/>
          </a:bodyPr>
          <a:lstStyle/>
          <a:p>
            <a:pPr marL="285750" indent="-285750" defTabSz="914400">
              <a:defRPr/>
            </a:pPr>
            <a:r>
              <a:rPr lang="en-US" sz="2000" dirty="0"/>
              <a:t>If you have any problems or concerns about a </a:t>
            </a:r>
            <a:r>
              <a:rPr lang="en-US" sz="2000" i="1" dirty="0"/>
              <a:t>Summer of IP 2026 </a:t>
            </a:r>
            <a:r>
              <a:rPr lang="en-US" sz="2000" dirty="0"/>
              <a:t>activity, please contact the activity provider directly</a:t>
            </a:r>
          </a:p>
          <a:p>
            <a:pPr marL="742692" lvl="1" indent="-285750" defTabSz="914400">
              <a:defRPr/>
            </a:pPr>
            <a:r>
              <a:rPr lang="en-US" sz="1700" dirty="0"/>
              <a:t>There’s information about how to do that in the summary of each activity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CD0AC00A-0D59-5AB9-6394-B220735B6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2" y="1183574"/>
            <a:ext cx="1492085" cy="1644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B21577-B41C-E289-F68D-F52F0CD6C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0" y="2300645"/>
            <a:ext cx="2903710" cy="290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97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CF457D-A611-AE5E-5378-BA8F2D24F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3613DB6-D9BE-70DD-1DE9-C655A961E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A4EDC9-226E-3157-1192-FF952D3EA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09BC153-5DC7-BEB5-AE1A-BFAC8C304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A15FE460-45DA-7244-E5B3-F248BBF4C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2535C7B-8877-A614-E800-DAB3248A8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Summer of IP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coffee dates</a:t>
            </a:r>
            <a:endParaRPr lang="en-GB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D70EF849-99DF-A24E-1A76-1FA26DF9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AD8E66E-87E8-DC26-4C98-80732E9D5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AAE5-469D-0CA6-6004-144638047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3915611"/>
            <a:ext cx="5762703" cy="2522360"/>
          </a:xfrm>
        </p:spPr>
        <p:txBody>
          <a:bodyPr>
            <a:normAutofit lnSpcReduction="10000"/>
          </a:bodyPr>
          <a:lstStyle/>
          <a:p>
            <a:pPr marL="285750" indent="-285750" defTabSz="914400">
              <a:defRPr/>
            </a:pPr>
            <a:r>
              <a:rPr lang="en-US" sz="2000" dirty="0"/>
              <a:t>A chance to chat, online, with people who already work in IP</a:t>
            </a:r>
          </a:p>
          <a:p>
            <a:pPr marL="285750" indent="-285750" defTabSz="914400">
              <a:defRPr/>
            </a:pPr>
            <a:r>
              <a:rPr lang="en-US" sz="2000" dirty="0"/>
              <a:t>We’ll match you with someone who can talk about the career you’re interested in</a:t>
            </a:r>
          </a:p>
          <a:p>
            <a:pPr marL="285750" indent="-285750" defTabSz="914400">
              <a:defRPr/>
            </a:pPr>
            <a:r>
              <a:rPr lang="en-US" sz="2000" dirty="0"/>
              <a:t>You liaise directly with them to find a suitable time</a:t>
            </a:r>
          </a:p>
          <a:p>
            <a:pPr marL="285750" indent="-285750" defTabSz="914400">
              <a:defRPr/>
            </a:pPr>
            <a:r>
              <a:rPr lang="en-US" sz="2000" dirty="0"/>
              <a:t>Applications open mid-July</a:t>
            </a:r>
          </a:p>
          <a:p>
            <a:pPr marL="742692" lvl="1" indent="-285750" defTabSz="914400">
              <a:defRPr/>
            </a:pPr>
            <a:r>
              <a:rPr lang="en-US" sz="1600" dirty="0"/>
              <a:t>See </a:t>
            </a:r>
            <a:r>
              <a:rPr lang="en-US" sz="1600" dirty="0">
                <a:hlinkClick r:id="rId2"/>
              </a:rPr>
              <a:t>https://careersinideas.org.uk/summer-of-ip-2026/coffee-dates/</a:t>
            </a:r>
            <a:r>
              <a:rPr lang="en-US" sz="1600" dirty="0"/>
              <a:t> 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A45433F4-98BE-3119-C4DC-A260250AA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2" y="1183574"/>
            <a:ext cx="1492085" cy="1644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5CF9D4-D69A-52E6-8574-AC8B75B63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0" y="2300645"/>
            <a:ext cx="2903710" cy="290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54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5D0FA0-19F8-E435-63A7-5528E0040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3E0853A-D4BD-170F-4261-CF6724BF6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E6AD196-78EF-C2F5-458A-4DC83B207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722F4865-2F03-C391-0023-3404EDF1A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67AA088C-95ED-F8A2-BB2A-D66B116CE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BDF22F-48E9-741F-17D1-F5156DB4A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358" y="1386874"/>
            <a:ext cx="4255712" cy="2183042"/>
          </a:xfrm>
        </p:spPr>
        <p:txBody>
          <a:bodyPr anchor="b">
            <a:norm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Summer of IP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– what next?</a:t>
            </a:r>
            <a:endParaRPr lang="en-GB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5F2454F5-CCF2-54EA-F0BB-30C1E8BF6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7B6A039-F5FC-0DD8-5707-5B6C82FB3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3FD4F-D729-A07D-7039-1C587186A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359" y="3931295"/>
            <a:ext cx="5881230" cy="2277321"/>
          </a:xfrm>
        </p:spPr>
        <p:txBody>
          <a:bodyPr>
            <a:normAutofit fontScale="92500" lnSpcReduction="20000"/>
          </a:bodyPr>
          <a:lstStyle/>
          <a:p>
            <a:pPr marL="285750" indent="-285750" defTabSz="914400">
              <a:defRPr/>
            </a:pPr>
            <a:r>
              <a:rPr lang="en-US" sz="2000" dirty="0"/>
              <a:t>We hope you’ll have found the ideal IP career for you</a:t>
            </a:r>
          </a:p>
          <a:p>
            <a:pPr marL="285750" indent="-285750" defTabSz="914400">
              <a:defRPr/>
            </a:pPr>
            <a:r>
              <a:rPr lang="en-US" sz="2000" dirty="0"/>
              <a:t>For help getting your first job, sign up to our free </a:t>
            </a:r>
            <a:br>
              <a:rPr lang="en-US" sz="2000" dirty="0"/>
            </a:br>
            <a:r>
              <a:rPr lang="en-US" sz="2000" dirty="0">
                <a:hlinkClick r:id="rId2"/>
              </a:rPr>
              <a:t>Careers in Ideas Mentoring Hub</a:t>
            </a:r>
            <a:endParaRPr lang="en-US" sz="2000" dirty="0"/>
          </a:p>
          <a:p>
            <a:pPr marL="285750" indent="-285750" defTabSz="914400">
              <a:defRPr/>
            </a:pPr>
            <a:r>
              <a:rPr lang="en-US" sz="2000" dirty="0"/>
              <a:t>Find out more about different IP sector careers, </a:t>
            </a:r>
            <a:br>
              <a:rPr lang="en-US" sz="2000" dirty="0"/>
            </a:br>
            <a:r>
              <a:rPr lang="en-US" sz="2000" dirty="0"/>
              <a:t>and keep an eye on future opportunities, through the </a:t>
            </a:r>
            <a:br>
              <a:rPr lang="en-US" sz="2000" dirty="0"/>
            </a:br>
            <a:r>
              <a:rPr lang="en-US" sz="2000" dirty="0">
                <a:hlinkClick r:id="rId3"/>
              </a:rPr>
              <a:t>Careers in Ideas website</a:t>
            </a:r>
            <a:endParaRPr lang="en-US" sz="2000" dirty="0"/>
          </a:p>
          <a:p>
            <a:pPr marL="285750" indent="-285750" defTabSz="914400">
              <a:defRPr/>
            </a:pPr>
            <a:r>
              <a:rPr lang="en-US" sz="2000" dirty="0"/>
              <a:t>Follow Careers in Ideas on social media (details in earlier slide)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1BFC8D5-F5EC-821B-E886-ECD9FB0018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2" y="1183574"/>
            <a:ext cx="1492085" cy="1644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88CA2B-36BF-705A-D988-96B4C759F2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0" y="2300645"/>
            <a:ext cx="2903710" cy="290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3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Careers in Ideas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C20619-DC05-441B-862B-6B1892E57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96964" y="1378917"/>
            <a:ext cx="1846470" cy="13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005" y="3915611"/>
            <a:ext cx="5690043" cy="2277321"/>
          </a:xfrm>
        </p:spPr>
        <p:txBody>
          <a:bodyPr>
            <a:norm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Calibri" panose="020F0502020204030204"/>
              </a:rPr>
              <a:t>The outreach arm of </a:t>
            </a:r>
            <a:r>
              <a:rPr lang="en-US" sz="2200" dirty="0">
                <a:latin typeface="Calibri" panose="020F0502020204030204"/>
                <a:hlinkClick r:id="rId3"/>
              </a:rPr>
              <a:t>IP Inclusive</a:t>
            </a:r>
            <a:endParaRPr lang="en-US" sz="2200" dirty="0">
              <a:latin typeface="Calibri" panose="020F0502020204030204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Calibri" panose="020F0502020204030204"/>
              </a:rPr>
              <a:t>Raising awareness of IP-related careers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Calibri" panose="020F0502020204030204"/>
              </a:rPr>
              <a:t>Improving access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Calibri" panose="020F0502020204030204"/>
              </a:rPr>
              <a:t>Diversifying the pool that the IP professions recruit from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FA385D-0F73-4F06-9692-48643689E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038" y="2220950"/>
            <a:ext cx="2713512" cy="298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56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BBBC4E-986E-6BE2-F9D5-94A77474A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07D1F45-86B6-6465-C509-02606F2D4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99064E4-C029-6A27-F84A-B1CA518D7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0C3DD565-FCD7-56DB-A0FA-090C02C74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0292068F-431A-39F3-5281-55FA00FFC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1E9668-1585-322C-2670-064E50C92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358" y="1386874"/>
            <a:ext cx="4255712" cy="2183042"/>
          </a:xfrm>
        </p:spPr>
        <p:txBody>
          <a:bodyPr anchor="b">
            <a:norm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Summer of IP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– what next?</a:t>
            </a:r>
            <a:endParaRPr lang="en-GB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01BA34C0-30A2-F93B-5F17-AF7C74E55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3444EBB-C039-DDFF-6AAC-1E837AB72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6ECC1-F00B-894B-546C-C3737C6CF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358" y="3979821"/>
            <a:ext cx="5574302" cy="2277321"/>
          </a:xfrm>
        </p:spPr>
        <p:txBody>
          <a:bodyPr>
            <a:normAutofit/>
          </a:bodyPr>
          <a:lstStyle/>
          <a:p>
            <a:pPr marL="285750" indent="-285750" defTabSz="914400">
              <a:defRPr/>
            </a:pPr>
            <a:r>
              <a:rPr lang="en-US" sz="2000" dirty="0"/>
              <a:t>Please write about your experiences to help us spread the word:</a:t>
            </a:r>
          </a:p>
          <a:p>
            <a:pPr marL="742692" lvl="1" indent="-285750" defTabSz="914400">
              <a:defRPr/>
            </a:pPr>
            <a:r>
              <a:rPr lang="en-US" sz="1700" dirty="0">
                <a:hlinkClick r:id="rId2"/>
              </a:rPr>
              <a:t>LinkedIn</a:t>
            </a:r>
            <a:r>
              <a:rPr lang="en-US" sz="1700" dirty="0"/>
              <a:t> posts (tag @Careers in Ideas)</a:t>
            </a:r>
          </a:p>
          <a:p>
            <a:pPr marL="742692" lvl="1" indent="-285750" defTabSz="914400">
              <a:defRPr/>
            </a:pPr>
            <a:r>
              <a:rPr lang="en-US" sz="1700" dirty="0">
                <a:hlinkClick r:id="rId3"/>
              </a:rPr>
              <a:t>Instagram</a:t>
            </a:r>
            <a:r>
              <a:rPr lang="en-US" sz="1700" dirty="0"/>
              <a:t> content (</a:t>
            </a:r>
            <a:r>
              <a:rPr lang="en-US" sz="1700" dirty="0" err="1"/>
              <a:t>careersinideas</a:t>
            </a:r>
            <a:r>
              <a:rPr lang="en-US" sz="1700" dirty="0"/>
              <a:t>)</a:t>
            </a:r>
          </a:p>
          <a:p>
            <a:pPr marL="742692" lvl="1" indent="-285750" defTabSz="914400">
              <a:defRPr/>
            </a:pPr>
            <a:r>
              <a:rPr lang="en-US" sz="1700" dirty="0"/>
              <a:t>Guest posts for our </a:t>
            </a:r>
            <a:r>
              <a:rPr lang="en-US" sz="1700" dirty="0">
                <a:hlinkClick r:id="rId4"/>
              </a:rPr>
              <a:t>website news page</a:t>
            </a:r>
            <a:endParaRPr lang="en-US" sz="1700" dirty="0"/>
          </a:p>
          <a:p>
            <a:pPr marL="742692" lvl="1" indent="-285750" defTabSz="914400">
              <a:defRPr/>
            </a:pPr>
            <a:r>
              <a:rPr lang="en-US" sz="1700" dirty="0"/>
              <a:t>Blog posts that we can share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5BA08C24-4845-7F02-E1E5-67CE6F2FDE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2" y="1183574"/>
            <a:ext cx="1492085" cy="1644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37838B-196D-5820-F8C5-D8ED69CCF9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0" y="2300645"/>
            <a:ext cx="2903710" cy="290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56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6003E9-C80B-E5B9-579E-65F15FB8C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D368D6C-CEBC-0E52-D458-D0F0E844F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8B372CE-5A0C-1029-43B8-A14C333EB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77342A73-6D3F-DAFD-C925-F4738DF3CB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4545B4C1-D43F-B726-43B1-301CEF8C2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2C0786-A23F-F1AC-48EF-8A67C1BA7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Any queries?</a:t>
            </a:r>
            <a:endParaRPr lang="en-GB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0C27FC3D-99A3-6626-E5FA-A9671F43A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CA0AB2-DD36-6D3E-D43A-F280DB9C6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6A06F-E1D6-4349-B1C8-C7A27F5B9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3943528"/>
            <a:ext cx="5265333" cy="2277321"/>
          </a:xfrm>
        </p:spPr>
        <p:txBody>
          <a:bodyPr>
            <a:normAutofit/>
          </a:bodyPr>
          <a:lstStyle/>
          <a:p>
            <a:pPr marL="285750" indent="-285750" defTabSz="914400">
              <a:defRPr/>
            </a:pPr>
            <a:r>
              <a:rPr lang="en-US" sz="2000" dirty="0"/>
              <a:t>Please email us at </a:t>
            </a:r>
            <a:r>
              <a:rPr lang="en-US" sz="2000" dirty="0">
                <a:hlinkClick r:id="rId2"/>
              </a:rPr>
              <a:t>contact@careersinideas.org.uk</a:t>
            </a:r>
            <a:endParaRPr lang="en-US" sz="2000" dirty="0"/>
          </a:p>
          <a:p>
            <a:pPr marL="742692" lvl="1" indent="-285750" defTabSz="914400">
              <a:defRPr/>
            </a:pPr>
            <a:r>
              <a:rPr lang="en-US" sz="1700" dirty="0"/>
              <a:t>Include “Summer of IP 2026” in the subject line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4142FF0-F62D-1500-A2BE-A067665EC3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2" y="1183574"/>
            <a:ext cx="1492085" cy="1644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52422E-CDF3-3EA1-FB74-2A6381249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0" y="2300645"/>
            <a:ext cx="2903710" cy="290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29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21542-B6B7-5146-3C45-60F171C97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94060-A32C-4FD3-66E3-050E0A60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C8839-31B1-5FF5-30DC-6CC318569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2028754"/>
            <a:ext cx="6467867" cy="4044944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200" i="1" dirty="0">
                <a:cs typeface="Arial" panose="020B0604020202020204" pitchFamily="34" charset="0"/>
              </a:rPr>
              <a:t>Summer of IP 2026</a:t>
            </a:r>
            <a:r>
              <a:rPr lang="en-US" sz="2200" dirty="0">
                <a:cs typeface="Arial" panose="020B0604020202020204" pitchFamily="34" charset="0"/>
              </a:rPr>
              <a:t> landing page:</a:t>
            </a:r>
          </a:p>
          <a:p>
            <a:pPr lvl="1"/>
            <a:r>
              <a:rPr lang="en-US" sz="1800" dirty="0">
                <a:cs typeface="Arial" panose="020B0604020202020204" pitchFamily="34" charset="0"/>
                <a:hlinkClick r:id="rId2"/>
              </a:rPr>
              <a:t>https://careersinideas.org.uk/summer-of-ip-2026/</a:t>
            </a:r>
            <a:r>
              <a:rPr lang="en-US" sz="1800" dirty="0">
                <a:cs typeface="Arial" panose="020B0604020202020204" pitchFamily="34" charset="0"/>
              </a:rPr>
              <a:t> </a:t>
            </a:r>
          </a:p>
          <a:p>
            <a:r>
              <a:rPr lang="en-US" sz="2200" dirty="0">
                <a:cs typeface="Arial" panose="020B0604020202020204" pitchFamily="34" charset="0"/>
              </a:rPr>
              <a:t>General information for participants:</a:t>
            </a:r>
          </a:p>
          <a:p>
            <a:pPr lvl="1"/>
            <a:r>
              <a:rPr lang="en-US" sz="1800" dirty="0">
                <a:cs typeface="Arial" panose="020B0604020202020204" pitchFamily="34" charset="0"/>
                <a:hlinkClick r:id="rId3"/>
              </a:rPr>
              <a:t>https://careersinideas.org.uk/summer-of-ip-2026/information-for-participants-summer-of-ip-2026/</a:t>
            </a:r>
            <a:r>
              <a:rPr lang="en-US" sz="1800" dirty="0">
                <a:cs typeface="Arial" panose="020B0604020202020204" pitchFamily="34" charset="0"/>
              </a:rPr>
              <a:t> </a:t>
            </a:r>
          </a:p>
          <a:p>
            <a:r>
              <a:rPr lang="en-US" sz="2200" dirty="0">
                <a:cs typeface="Arial" panose="020B0604020202020204" pitchFamily="34" charset="0"/>
              </a:rPr>
              <a:t>Introductory events and recordings:</a:t>
            </a:r>
          </a:p>
          <a:p>
            <a:pPr lvl="1"/>
            <a:r>
              <a:rPr lang="en-US" sz="1800" dirty="0">
                <a:cs typeface="Arial" panose="020B0604020202020204" pitchFamily="34" charset="0"/>
                <a:hlinkClick r:id="rId4"/>
              </a:rPr>
              <a:t>https://careersinideas.org.uk/summer-of-ip-2026/introductory-events-and-recordings/</a:t>
            </a:r>
            <a:r>
              <a:rPr lang="en-US" sz="1800" dirty="0">
                <a:cs typeface="Arial" panose="020B0604020202020204" pitchFamily="34" charset="0"/>
              </a:rPr>
              <a:t> </a:t>
            </a:r>
          </a:p>
          <a:p>
            <a:r>
              <a:rPr lang="en-US" sz="2200" dirty="0">
                <a:cs typeface="Arial" panose="020B0604020202020204" pitchFamily="34" charset="0"/>
              </a:rPr>
              <a:t>Employer activities and opportunities:</a:t>
            </a:r>
          </a:p>
          <a:p>
            <a:pPr lvl="1"/>
            <a:r>
              <a:rPr lang="en-US" sz="1800" dirty="0">
                <a:cs typeface="Arial" panose="020B0604020202020204" pitchFamily="34" charset="0"/>
                <a:hlinkClick r:id="rId5"/>
              </a:rPr>
              <a:t>https://careersinideas.org.uk/summer-of-ip-2026/employer-activities-and-opportunities-summer-of-ip-2026/</a:t>
            </a:r>
            <a:r>
              <a:rPr lang="en-US" sz="1800" dirty="0">
                <a:cs typeface="Arial" panose="020B0604020202020204" pitchFamily="34" charset="0"/>
              </a:rPr>
              <a:t> </a:t>
            </a:r>
          </a:p>
          <a:p>
            <a:r>
              <a:rPr lang="en-US" sz="2200" dirty="0">
                <a:cs typeface="Arial" panose="020B0604020202020204" pitchFamily="34" charset="0"/>
              </a:rPr>
              <a:t>Coffee dates:</a:t>
            </a:r>
          </a:p>
          <a:p>
            <a:pPr lvl="1"/>
            <a:r>
              <a:rPr lang="en-US" sz="1800" dirty="0">
                <a:cs typeface="Arial" panose="020B0604020202020204" pitchFamily="34" charset="0"/>
                <a:hlinkClick r:id="rId6"/>
              </a:rPr>
              <a:t>https://careersinideas.org.uk/summer-of-ip-2026/coffee-dates/</a:t>
            </a:r>
            <a:r>
              <a:rPr lang="en-US" sz="18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96EDF1-5871-4C6C-1C20-CE185FCE2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C4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D8F4D4C-51DB-6515-622C-C9055F7D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A6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5277B4-5752-91E9-8C80-A0F38213FC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146" y="2696577"/>
            <a:ext cx="1464845" cy="146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8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ADBC0-4677-D719-AF75-A011C9891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284D74-ECB8-C162-3F71-32C9C3AB0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F97DF4-A0B7-1BC7-CA4E-82CDE527A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4110" y="2140560"/>
            <a:ext cx="4402241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5100" b="1" dirty="0">
                <a:solidFill>
                  <a:schemeClr val="bg1"/>
                </a:solidFill>
              </a:rPr>
              <a:t>Thank you for listening</a:t>
            </a:r>
            <a:br>
              <a:rPr lang="en-GB" sz="4600" b="1" dirty="0">
                <a:solidFill>
                  <a:schemeClr val="bg1"/>
                </a:solidFill>
              </a:rPr>
            </a:br>
            <a:br>
              <a:rPr lang="en-GB" sz="4600" b="1" dirty="0">
                <a:solidFill>
                  <a:schemeClr val="bg1"/>
                </a:solidFill>
              </a:rPr>
            </a:br>
            <a:r>
              <a:rPr kumimoji="0" lang="en-GB" sz="5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– Enjoy your</a:t>
            </a:r>
            <a:br>
              <a:rPr kumimoji="0" lang="en-GB" sz="5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GB" sz="5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Summer of IP</a:t>
            </a:r>
            <a:r>
              <a:rPr kumimoji="0" lang="en-GB" sz="5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!!</a:t>
            </a:r>
            <a:endParaRPr lang="en-GB" sz="5100" b="1" dirty="0">
              <a:solidFill>
                <a:schemeClr val="bg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40B833-69D7-163C-04BD-192CED100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4C7110D-9127-52FE-8525-9077B3FEB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15385B-B5BF-1AD5-1E2B-5467DA1E7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83" y="1054673"/>
            <a:ext cx="3616717" cy="361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13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 we do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C20619-DC05-441B-862B-6B1892E57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96964" y="1378917"/>
            <a:ext cx="1846470" cy="13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005" y="3915611"/>
            <a:ext cx="5690043" cy="2277321"/>
          </a:xfrm>
        </p:spPr>
        <p:txBody>
          <a:bodyPr>
            <a:norm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Calibri" panose="020F0502020204030204"/>
              </a:rPr>
              <a:t>Information, events and resources </a:t>
            </a:r>
            <a:br>
              <a:rPr lang="en-US" sz="2200" dirty="0">
                <a:latin typeface="Calibri" panose="020F0502020204030204"/>
              </a:rPr>
            </a:br>
            <a:r>
              <a:rPr lang="en-US" sz="2200" dirty="0">
                <a:latin typeface="Calibri" panose="020F0502020204030204"/>
              </a:rPr>
              <a:t>for career-seekers and their advisers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Calibri" panose="020F0502020204030204"/>
              </a:rPr>
              <a:t>Resources to support IP professionals’ careers outreach 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FA385D-0F73-4F06-9692-48643689E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038" y="2220950"/>
            <a:ext cx="2713512" cy="298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91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 we do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C20619-DC05-441B-862B-6B1892E57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96964" y="1378917"/>
            <a:ext cx="1846470" cy="13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005" y="3915611"/>
            <a:ext cx="5690043" cy="2277321"/>
          </a:xfrm>
        </p:spPr>
        <p:txBody>
          <a:bodyPr>
            <a:norm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Calibri" panose="020F0502020204030204"/>
              </a:rPr>
              <a:t>Website: </a:t>
            </a:r>
          </a:p>
          <a:p>
            <a:pPr marL="742692" lvl="1" indent="-285750" defTabSz="914400">
              <a:defRPr/>
            </a:pPr>
            <a:r>
              <a:rPr lang="en-US" sz="1800" dirty="0">
                <a:latin typeface="Calibri" panose="020F0502020204030204"/>
                <a:hlinkClick r:id="rId3"/>
              </a:rPr>
              <a:t>https://careersinideas.org.uk/</a:t>
            </a:r>
            <a:r>
              <a:rPr lang="en-US" sz="1800" dirty="0">
                <a:latin typeface="Calibri" panose="020F0502020204030204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FA385D-0F73-4F06-9692-48643689E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038" y="2220950"/>
            <a:ext cx="2713512" cy="298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92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C20619-DC05-441B-862B-6B1892E57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96964" y="1378917"/>
            <a:ext cx="1846470" cy="13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005" y="3915611"/>
            <a:ext cx="5690043" cy="2277321"/>
          </a:xfrm>
        </p:spPr>
        <p:txBody>
          <a:bodyPr>
            <a:norm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Information, news, events, resources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Showcases all sorts of IP-related careers:</a:t>
            </a:r>
          </a:p>
          <a:p>
            <a:pPr marL="742692" lvl="1" indent="-285750" defTabSz="914400">
              <a:defRPr/>
            </a:pPr>
            <a:r>
              <a:rPr lang="en-US" sz="1800" dirty="0">
                <a:latin typeface="Calibri" panose="020F0502020204030204"/>
              </a:rPr>
              <a:t>Basic information, for example about job description, entry requirements, essential skills, prospects</a:t>
            </a:r>
          </a:p>
          <a:p>
            <a:pPr marL="742692" lvl="1" indent="-285750" defTabSz="914400">
              <a:defRPr/>
            </a:pPr>
            <a:r>
              <a:rPr lang="en-US" sz="1800" dirty="0">
                <a:latin typeface="Calibri" panose="020F0502020204030204"/>
              </a:rPr>
              <a:t>“Ideas people” personal stories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FA385D-0F73-4F06-9692-48643689E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038" y="2220950"/>
            <a:ext cx="2713512" cy="298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05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C20619-DC05-441B-862B-6B1892E57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96964" y="1378917"/>
            <a:ext cx="1846470" cy="13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005" y="3915611"/>
            <a:ext cx="5690043" cy="2277321"/>
          </a:xfrm>
        </p:spPr>
        <p:txBody>
          <a:bodyPr>
            <a:norm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Building relationships with relevant charities and community interest groups</a:t>
            </a:r>
          </a:p>
          <a:p>
            <a:pPr marL="742692" lvl="1" indent="-285750" defTabSz="914400">
              <a:defRPr/>
            </a:pPr>
            <a:r>
              <a:rPr lang="en-US" sz="1800" dirty="0">
                <a:latin typeface="Calibri" panose="020F0502020204030204"/>
              </a:rPr>
              <a:t>To help us reach the recruits who most need our information and support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Also with schools, colleges and universities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Working with IP sector </a:t>
            </a:r>
            <a:r>
              <a:rPr lang="en-US" sz="2000" dirty="0" err="1">
                <a:latin typeface="Calibri" panose="020F0502020204030204"/>
              </a:rPr>
              <a:t>organisations</a:t>
            </a:r>
            <a:r>
              <a:rPr lang="en-US" sz="2000" dirty="0">
                <a:latin typeface="Calibri" panose="020F0502020204030204"/>
              </a:rPr>
              <a:t> to improve access and fair recruitment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FA385D-0F73-4F06-9692-48643689E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038" y="2220950"/>
            <a:ext cx="2713512" cy="298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36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Our remit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C20619-DC05-441B-862B-6B1892E57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96964" y="1378917"/>
            <a:ext cx="1846470" cy="13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199" y="4064363"/>
            <a:ext cx="5541617" cy="2277321"/>
          </a:xfrm>
        </p:spPr>
        <p:txBody>
          <a:bodyPr>
            <a:norm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Calibri" panose="020F0502020204030204"/>
              </a:rPr>
              <a:t>For all IP sector careers (including </a:t>
            </a:r>
            <a:br>
              <a:rPr lang="en-US" sz="2200" dirty="0">
                <a:latin typeface="Calibri" panose="020F0502020204030204"/>
              </a:rPr>
            </a:br>
            <a:r>
              <a:rPr lang="en-US" sz="2200" dirty="0">
                <a:latin typeface="Calibri" panose="020F0502020204030204"/>
              </a:rPr>
              <a:t>“business support”)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Calibri" panose="020F0502020204030204"/>
              </a:rPr>
              <a:t>For all diversity strands, not just – for example – gender balance or social mobility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FA385D-0F73-4F06-9692-48643689E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038" y="2220950"/>
            <a:ext cx="2713512" cy="298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58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How we’re run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C20619-DC05-441B-862B-6B1892E57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96964" y="1378917"/>
            <a:ext cx="1846470" cy="13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199" y="4064363"/>
            <a:ext cx="5130801" cy="2277321"/>
          </a:xfrm>
        </p:spPr>
        <p:txBody>
          <a:bodyPr>
            <a:norm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Calibri" panose="020F0502020204030204"/>
              </a:rPr>
              <a:t>Run by a “task force” of IP professionals from a range of roles, career levels and professional backgrounds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Calibri" panose="020F0502020204030204"/>
              </a:rPr>
              <a:t>Mostly volunteers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FA385D-0F73-4F06-9692-48643689E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038" y="2220950"/>
            <a:ext cx="2713512" cy="298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59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1685</Words>
  <Application>Microsoft Office PowerPoint</Application>
  <PresentationFormat>Widescreen</PresentationFormat>
  <Paragraphs>163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5_Office Theme</vt:lpstr>
      <vt:lpstr>Summer of IP 2026 and Careers in Ideas  – an introduction</vt:lpstr>
      <vt:lpstr>What we’ll cover</vt:lpstr>
      <vt:lpstr>Careers in Ideas</vt:lpstr>
      <vt:lpstr>What we do</vt:lpstr>
      <vt:lpstr>What we do</vt:lpstr>
      <vt:lpstr>Website</vt:lpstr>
      <vt:lpstr>Relationships</vt:lpstr>
      <vt:lpstr>Our remit</vt:lpstr>
      <vt:lpstr>How we’re run</vt:lpstr>
      <vt:lpstr>Social media</vt:lpstr>
      <vt:lpstr>About Summer of IP</vt:lpstr>
      <vt:lpstr>About Summer of IP</vt:lpstr>
      <vt:lpstr>Summer of IP: What’s in it for you?</vt:lpstr>
      <vt:lpstr>Summer of IP: What’s in it for us?</vt:lpstr>
      <vt:lpstr>How it works</vt:lpstr>
      <vt:lpstr>Part I: Introductory events</vt:lpstr>
      <vt:lpstr>Introductory events</vt:lpstr>
      <vt:lpstr>Introductory events</vt:lpstr>
      <vt:lpstr>Part II: Employer activities</vt:lpstr>
      <vt:lpstr>Keeping records</vt:lpstr>
      <vt:lpstr>Introductory events: more info</vt:lpstr>
      <vt:lpstr>Introductory events: more info</vt:lpstr>
      <vt:lpstr>Employer activities: more info</vt:lpstr>
      <vt:lpstr>Employer activities: more info</vt:lpstr>
      <vt:lpstr>Employer activities: more info</vt:lpstr>
      <vt:lpstr>Employer activities: more info</vt:lpstr>
      <vt:lpstr>Employer activities: more info</vt:lpstr>
      <vt:lpstr>Summer of IP coffee dates</vt:lpstr>
      <vt:lpstr>After Summer of IP  – what next?</vt:lpstr>
      <vt:lpstr>After Summer of IP  – what next?</vt:lpstr>
      <vt:lpstr>Any queries?</vt:lpstr>
      <vt:lpstr>Useful links</vt:lpstr>
      <vt:lpstr>Thank you for listening   – Enjoy your Summer of IP!!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Unconscious bias &amp; stereotypes in the workplace</dc:title>
  <dc:creator>Andrea Brewster</dc:creator>
  <cp:lastModifiedBy>Andrea Brewster</cp:lastModifiedBy>
  <cp:revision>316</cp:revision>
  <cp:lastPrinted>2021-11-18T08:10:06Z</cp:lastPrinted>
  <dcterms:created xsi:type="dcterms:W3CDTF">2020-01-31T19:31:48Z</dcterms:created>
  <dcterms:modified xsi:type="dcterms:W3CDTF">2026-05-19T06:04:16Z</dcterms:modified>
</cp:coreProperties>
</file>